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9.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0.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1.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12.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3.xml" ContentType="application/vnd.openxmlformats-officedocument.presentationml.notesSlide+xml"/>
  <Override PartName="/ppt/tags/tag5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6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6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handoutMasterIdLst>
    <p:handoutMasterId r:id="rId30"/>
  </p:handoutMasterIdLst>
  <p:sldIdLst>
    <p:sldId id="493" r:id="rId2"/>
    <p:sldId id="260" r:id="rId3"/>
    <p:sldId id="261" r:id="rId4"/>
    <p:sldId id="458" r:id="rId5"/>
    <p:sldId id="459" r:id="rId6"/>
    <p:sldId id="1742" r:id="rId7"/>
    <p:sldId id="1743" r:id="rId8"/>
    <p:sldId id="262" r:id="rId9"/>
    <p:sldId id="1744" r:id="rId10"/>
    <p:sldId id="1747" r:id="rId11"/>
    <p:sldId id="464" r:id="rId12"/>
    <p:sldId id="1748" r:id="rId13"/>
    <p:sldId id="1749" r:id="rId14"/>
    <p:sldId id="1756" r:id="rId15"/>
    <p:sldId id="1755" r:id="rId16"/>
    <p:sldId id="1759" r:id="rId17"/>
    <p:sldId id="1760" r:id="rId18"/>
    <p:sldId id="1761" r:id="rId19"/>
    <p:sldId id="1757" r:id="rId20"/>
    <p:sldId id="1752" r:id="rId21"/>
    <p:sldId id="1753" r:id="rId22"/>
    <p:sldId id="1758" r:id="rId23"/>
    <p:sldId id="1754" r:id="rId24"/>
    <p:sldId id="1745" r:id="rId25"/>
    <p:sldId id="1746" r:id="rId26"/>
    <p:sldId id="1750" r:id="rId27"/>
    <p:sldId id="1751" r:id="rId28"/>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89D7BB05-64A2-4040-AB51-A502E57F623C}">
          <p14:sldIdLst>
            <p14:sldId id="493"/>
            <p14:sldId id="260"/>
          </p14:sldIdLst>
        </p14:section>
        <p14:section name="第一节" id="{F0BA135A-C46E-4CED-9B7B-7D4F3B10CF57}">
          <p14:sldIdLst>
            <p14:sldId id="261"/>
            <p14:sldId id="458"/>
            <p14:sldId id="459"/>
            <p14:sldId id="1742"/>
            <p14:sldId id="1743"/>
            <p14:sldId id="262"/>
            <p14:sldId id="1744"/>
            <p14:sldId id="1747"/>
            <p14:sldId id="464"/>
            <p14:sldId id="1748"/>
            <p14:sldId id="1749"/>
            <p14:sldId id="1756"/>
            <p14:sldId id="1755"/>
            <p14:sldId id="1759"/>
            <p14:sldId id="1760"/>
            <p14:sldId id="1761"/>
            <p14:sldId id="1757"/>
            <p14:sldId id="1752"/>
            <p14:sldId id="1753"/>
            <p14:sldId id="1758"/>
            <p14:sldId id="1754"/>
            <p14:sldId id="1745"/>
            <p14:sldId id="1746"/>
            <p14:sldId id="1750"/>
            <p14:sldId id="1751"/>
          </p14:sldIdLst>
        </p14:section>
      </p14:sectionLst>
    </p:ext>
    <p:ext uri="{EFAFB233-063F-42B5-8137-9DF3F51BA10A}">
      <p15:sldGuideLst xmlns:p15="http://schemas.microsoft.com/office/powerpoint/2012/main">
        <p15:guide id="1" orient="horz" pos="2160" userDrawn="1">
          <p15:clr>
            <a:srgbClr val="A4A3A4"/>
          </p15:clr>
        </p15:guide>
        <p15:guide id="2" pos="385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53E"/>
    <a:srgbClr val="00194C"/>
    <a:srgbClr val="000D26"/>
    <a:srgbClr val="002A7E"/>
    <a:srgbClr val="23457A"/>
    <a:srgbClr val="002B8A"/>
    <a:srgbClr val="DBE5F5"/>
    <a:srgbClr val="FF9900"/>
    <a:srgbClr val="C6C7CB"/>
    <a:srgbClr val="BEBF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92" autoAdjust="0"/>
    <p:restoredTop sz="94759" autoAdjust="0"/>
  </p:normalViewPr>
  <p:slideViewPr>
    <p:cSldViewPr snapToGrid="0" showGuides="1">
      <p:cViewPr varScale="1">
        <p:scale>
          <a:sx n="88" d="100"/>
          <a:sy n="88" d="100"/>
        </p:scale>
        <p:origin x="288" y="57"/>
      </p:cViewPr>
      <p:guideLst>
        <p:guide orient="horz" pos="2160"/>
        <p:guide pos="3858"/>
      </p:guideLst>
    </p:cSldViewPr>
  </p:slideViewPr>
  <p:notesTextViewPr>
    <p:cViewPr>
      <p:scale>
        <a:sx n="1" d="1"/>
        <a:sy n="1" d="1"/>
      </p:scale>
      <p:origin x="0" y="0"/>
    </p:cViewPr>
  </p:notesTextViewPr>
  <p:sorterViewPr>
    <p:cViewPr>
      <p:scale>
        <a:sx n="125" d="100"/>
        <a:sy n="125" d="100"/>
      </p:scale>
      <p:origin x="0" y="-850"/>
    </p:cViewPr>
  </p:sorterViewPr>
  <p:notesViewPr>
    <p:cSldViewPr snapToGrid="0">
      <p:cViewPr varScale="1">
        <p:scale>
          <a:sx n="57" d="100"/>
          <a:sy n="57" d="100"/>
        </p:scale>
        <p:origin x="2405"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15D68A-C9EE-4DB2-A6F8-B810BB6A2D83}" type="datetimeFigureOut">
              <a:rPr lang="zh-CN" altLang="en-US" smtClean="0"/>
              <a:t>2025/6/25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AE9AA3-FC04-49C0-9E86-4D7EC0F81D7C}"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D118E9-E82C-42B0-A109-929B02C38787}" type="datetimeFigureOut">
              <a:rPr lang="zh-CN" altLang="en-US" smtClean="0"/>
              <a:t>2025/6/25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A712A-FD8E-4D24-A708-D217C50E192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幻灯片图像占位符 1"/>
          <p:cNvSpPr>
            <a:spLocks noGrp="1" noRot="1" noChangeAspect="1"/>
          </p:cNvSpPr>
          <p:nvPr>
            <p:ph type="sldImg"/>
          </p:nvPr>
        </p:nvSpPr>
        <p:spPr/>
        <p:txBody>
          <a:bodyPr/>
          <a:lstStyle/>
          <a:p>
            <a:endParaRPr/>
          </a:p>
        </p:txBody>
      </p:sp>
      <p:sp>
        <p:nvSpPr>
          <p:cNvPr id="143" name="备注占位符 2"/>
          <p:cNvSpPr>
            <a:spLocks noGrp="1"/>
          </p:cNvSpPr>
          <p:nvPr>
            <p:ph type="body" idx="1"/>
          </p:nvPr>
        </p:nvSpPr>
        <p:spPr/>
        <p:txBody>
          <a:bodyPr/>
          <a:lstStyle/>
          <a:p>
            <a:endParaRPr lang="zh-CN" altLang="en-US"/>
          </a:p>
        </p:txBody>
      </p:sp>
      <p:sp>
        <p:nvSpPr>
          <p:cNvPr id="144" name="灯片编号占位符 3"/>
          <p:cNvSpPr>
            <a:spLocks noGrp="1"/>
          </p:cNvSpPr>
          <p:nvPr>
            <p:ph type="sldNum" sz="quarter" idx="5"/>
          </p:nvPr>
        </p:nvSpPr>
        <p:spPr/>
        <p:txBody>
          <a:bodyPr/>
          <a:lstStyle/>
          <a:p>
            <a:fld id="{0EDA712A-FD8E-4D24-A708-D217C50E1925}" type="slidenum">
              <a:r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DA712A-FD8E-4D24-A708-D217C50E192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DA712A-FD8E-4D24-A708-D217C50E192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DA712A-FD8E-4D24-A708-D217C50E192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DA712A-FD8E-4D24-A708-D217C50E192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DA712A-FD8E-4D24-A708-D217C50E192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DA712A-FD8E-4D24-A708-D217C50E192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EDA712A-FD8E-4D24-A708-D217C50E192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27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幻灯片图像占位符 1"/>
          <p:cNvSpPr>
            <a:spLocks noGrp="1" noRot="1" noChangeAspect="1"/>
          </p:cNvSpPr>
          <p:nvPr>
            <p:ph type="sldImg"/>
          </p:nvPr>
        </p:nvSpPr>
        <p:spPr/>
        <p:txBody>
          <a:bodyPr/>
          <a:lstStyle/>
          <a:p>
            <a:endParaRPr/>
          </a:p>
        </p:txBody>
      </p:sp>
      <p:sp>
        <p:nvSpPr>
          <p:cNvPr id="143" name="备注占位符 2"/>
          <p:cNvSpPr>
            <a:spLocks noGrp="1"/>
          </p:cNvSpPr>
          <p:nvPr>
            <p:ph type="body" idx="1"/>
          </p:nvPr>
        </p:nvSpPr>
        <p:spPr/>
        <p:txBody>
          <a:bodyPr/>
          <a:lstStyle/>
          <a:p>
            <a:endParaRPr lang="zh-CN" altLang="en-US"/>
          </a:p>
        </p:txBody>
      </p:sp>
      <p:sp>
        <p:nvSpPr>
          <p:cNvPr id="144" name="灯片编号占位符 3"/>
          <p:cNvSpPr>
            <a:spLocks noGrp="1"/>
          </p:cNvSpPr>
          <p:nvPr>
            <p:ph type="sldNum" sz="quarter" idx="5"/>
          </p:nvPr>
        </p:nvSpPr>
        <p:spPr/>
        <p:txBody>
          <a:bodyPr/>
          <a:lstStyle/>
          <a:p>
            <a:fld id="{0EDA712A-FD8E-4D24-A708-D217C50E1925}" type="slidenum">
              <a:r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幻灯片图像占位符 1"/>
          <p:cNvSpPr>
            <a:spLocks noGrp="1" noRot="1" noChangeAspect="1"/>
          </p:cNvSpPr>
          <p:nvPr>
            <p:ph type="sldImg"/>
          </p:nvPr>
        </p:nvSpPr>
        <p:spPr/>
        <p:txBody>
          <a:bodyPr/>
          <a:lstStyle/>
          <a:p>
            <a:endParaRPr/>
          </a:p>
        </p:txBody>
      </p:sp>
      <p:sp>
        <p:nvSpPr>
          <p:cNvPr id="143" name="备注占位符 2"/>
          <p:cNvSpPr>
            <a:spLocks noGrp="1"/>
          </p:cNvSpPr>
          <p:nvPr>
            <p:ph type="body" idx="1"/>
          </p:nvPr>
        </p:nvSpPr>
        <p:spPr/>
        <p:txBody>
          <a:bodyPr/>
          <a:lstStyle/>
          <a:p>
            <a:endParaRPr lang="zh-CN" altLang="en-US"/>
          </a:p>
        </p:txBody>
      </p:sp>
      <p:sp>
        <p:nvSpPr>
          <p:cNvPr id="144" name="灯片编号占位符 3"/>
          <p:cNvSpPr>
            <a:spLocks noGrp="1"/>
          </p:cNvSpPr>
          <p:nvPr>
            <p:ph type="sldNum" sz="quarter" idx="5"/>
          </p:nvPr>
        </p:nvSpPr>
        <p:spPr/>
        <p:txBody>
          <a:bodyPr/>
          <a:lstStyle/>
          <a:p>
            <a:fld id="{0EDA712A-FD8E-4D24-A708-D217C50E1925}" type="slidenum">
              <a:r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4.jpe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8" name="图片 87"/>
          <p:cNvPicPr>
            <a:picLocks noChangeAspect="1"/>
          </p:cNvPicPr>
          <p:nvPr userDrawn="1"/>
        </p:nvPicPr>
        <p:blipFill>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val="0"/>
              </a:ext>
            </a:extLst>
          </a:blip>
          <a:srcRect t="9870" b="9870"/>
          <a:stretch>
            <a:fillRect/>
          </a:stretch>
        </p:blipFill>
        <p:spPr>
          <a:xfrm>
            <a:off x="-2" y="-9406"/>
            <a:ext cx="12192000" cy="6478168"/>
          </a:xfrm>
          <a:custGeom>
            <a:avLst/>
            <a:gdLst>
              <a:gd name="connsiteX0" fmla="*/ 0 w 12192000"/>
              <a:gd name="connsiteY0" fmla="*/ 0 h 6478168"/>
              <a:gd name="connsiteX1" fmla="*/ 12192000 w 12192000"/>
              <a:gd name="connsiteY1" fmla="*/ 0 h 6478168"/>
              <a:gd name="connsiteX2" fmla="*/ 12192000 w 12192000"/>
              <a:gd name="connsiteY2" fmla="*/ 6478168 h 6478168"/>
              <a:gd name="connsiteX3" fmla="*/ 11848892 w 12192000"/>
              <a:gd name="connsiteY3" fmla="*/ 6440768 h 6478168"/>
              <a:gd name="connsiteX4" fmla="*/ 6096001 w 12192000"/>
              <a:gd name="connsiteY4" fmla="*/ 6204693 h 6478168"/>
              <a:gd name="connsiteX5" fmla="*/ 343111 w 12192000"/>
              <a:gd name="connsiteY5" fmla="*/ 6440768 h 6478168"/>
              <a:gd name="connsiteX6" fmla="*/ 0 w 12192000"/>
              <a:gd name="connsiteY6" fmla="*/ 6478168 h 647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8">
                <a:moveTo>
                  <a:pt x="0" y="0"/>
                </a:moveTo>
                <a:lnTo>
                  <a:pt x="12192000" y="0"/>
                </a:lnTo>
                <a:lnTo>
                  <a:pt x="12192000" y="6478168"/>
                </a:lnTo>
                <a:lnTo>
                  <a:pt x="11848892" y="6440768"/>
                </a:lnTo>
                <a:cubicBezTo>
                  <a:pt x="10376599" y="6294909"/>
                  <a:pt x="8342645" y="6204693"/>
                  <a:pt x="6096001" y="6204693"/>
                </a:cubicBezTo>
                <a:cubicBezTo>
                  <a:pt x="3849358" y="6204693"/>
                  <a:pt x="1815404" y="6294909"/>
                  <a:pt x="343111" y="6440768"/>
                </a:cubicBezTo>
                <a:lnTo>
                  <a:pt x="0" y="6478168"/>
                </a:lnTo>
                <a:close/>
              </a:path>
            </a:pathLst>
          </a:custGeom>
        </p:spPr>
      </p:pic>
      <p:sp>
        <p:nvSpPr>
          <p:cNvPr id="89" name="任意多边形: 形状 88"/>
          <p:cNvSpPr/>
          <p:nvPr userDrawn="1"/>
        </p:nvSpPr>
        <p:spPr>
          <a:xfrm>
            <a:off x="0" y="0"/>
            <a:ext cx="12192000" cy="6478167"/>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9" name="组合 58"/>
          <p:cNvGrpSpPr/>
          <p:nvPr userDrawn="1"/>
        </p:nvGrpSpPr>
        <p:grpSpPr>
          <a:xfrm>
            <a:off x="4936352" y="6468762"/>
            <a:ext cx="2319296" cy="261610"/>
            <a:chOff x="4936352" y="6468762"/>
            <a:chExt cx="2319296" cy="261610"/>
          </a:xfrm>
        </p:grpSpPr>
        <p:sp>
          <p:nvSpPr>
            <p:cNvPr id="60" name="文本框 59"/>
            <p:cNvSpPr txBox="1"/>
            <p:nvPr userDrawn="1"/>
          </p:nvSpPr>
          <p:spPr>
            <a:xfrm>
              <a:off x="5245451" y="6468762"/>
              <a:ext cx="1701107" cy="261610"/>
            </a:xfrm>
            <a:prstGeom prst="rect">
              <a:avLst/>
            </a:prstGeom>
            <a:noFill/>
          </p:spPr>
          <p:txBody>
            <a:bodyPr wrap="none" rtlCol="0">
              <a:spAutoFit/>
            </a:bodyPr>
            <a:lstStyle/>
            <a:p>
              <a:pPr algn="ctr"/>
              <a:r>
                <a:rPr lang="zh-CN" altLang="en-US" sz="1100" spc="300" dirty="0">
                  <a:solidFill>
                    <a:schemeClr val="accent2"/>
                  </a:solidFill>
                  <a:latin typeface="+mn-ea"/>
                  <a:ea typeface="+mn-ea"/>
                </a:rPr>
                <a:t>公诚勇毅 三实一新</a:t>
              </a:r>
            </a:p>
          </p:txBody>
        </p:sp>
        <p:grpSp>
          <p:nvGrpSpPr>
            <p:cNvPr id="61" name="组合 60"/>
            <p:cNvGrpSpPr/>
            <p:nvPr userDrawn="1"/>
          </p:nvGrpSpPr>
          <p:grpSpPr>
            <a:xfrm>
              <a:off x="4936352" y="6592514"/>
              <a:ext cx="2319296" cy="0"/>
              <a:chOff x="4913990" y="6592514"/>
              <a:chExt cx="2319296" cy="0"/>
            </a:xfrm>
          </p:grpSpPr>
          <p:cxnSp>
            <p:nvCxnSpPr>
              <p:cNvPr id="62" name="直接连接符 61"/>
              <p:cNvCxnSpPr/>
              <p:nvPr userDrawn="1"/>
            </p:nvCxnSpPr>
            <p:spPr>
              <a:xfrm>
                <a:off x="4913990" y="6592514"/>
                <a:ext cx="29154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a:off x="6941744" y="6592514"/>
                <a:ext cx="29154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
        <p:nvSpPr>
          <p:cNvPr id="90" name="任意多边形: 形状 89"/>
          <p:cNvSpPr/>
          <p:nvPr userDrawn="1"/>
        </p:nvSpPr>
        <p:spPr>
          <a:xfrm>
            <a:off x="91440" y="89076"/>
            <a:ext cx="12009120" cy="6300016"/>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矩形 18"/>
          <p:cNvSpPr/>
          <p:nvPr userDrawn="1"/>
        </p:nvSpPr>
        <p:spPr>
          <a:xfrm>
            <a:off x="-1" y="2575973"/>
            <a:ext cx="12191999" cy="1706055"/>
          </a:xfrm>
          <a:prstGeom prst="rect">
            <a:avLst/>
          </a:prstGeom>
          <a:solidFill>
            <a:schemeClr val="bg1">
              <a:alpha val="27000"/>
            </a:schemeClr>
          </a:solidFill>
          <a:ln>
            <a:noFill/>
          </a:ln>
          <a:effectLst>
            <a:outerShdw blurRad="4064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31658" y="500663"/>
            <a:ext cx="928683" cy="927349"/>
          </a:xfrm>
          <a:prstGeom prst="rect">
            <a:avLst/>
          </a:prstGeom>
        </p:spPr>
      </p:pic>
      <p:pic>
        <p:nvPicPr>
          <p:cNvPr id="5" name="图片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26527" y="1507682"/>
            <a:ext cx="2938939" cy="55905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一张图文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5163"/>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userDrawn="1"/>
        </p:nvSpPr>
        <p:spPr>
          <a:xfrm>
            <a:off x="1018572" y="2305298"/>
            <a:ext cx="10154856" cy="2801394"/>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1018572" y="2418950"/>
            <a:ext cx="10154856" cy="2801394"/>
          </a:xfrm>
          <a:prstGeom prst="rect">
            <a:avLst/>
          </a:prstGeom>
          <a:solidFill>
            <a:schemeClr val="bg2"/>
          </a:solidFill>
          <a:ln>
            <a:noFill/>
          </a:ln>
          <a:effectLst>
            <a:outerShdw blurRad="2921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半闭框 54"/>
          <p:cNvSpPr/>
          <p:nvPr userDrawn="1"/>
        </p:nvSpPr>
        <p:spPr>
          <a:xfrm rot="5400000">
            <a:off x="10259028" y="2305298"/>
            <a:ext cx="914400" cy="914400"/>
          </a:xfrm>
          <a:prstGeom prst="halfFrame">
            <a:avLst>
              <a:gd name="adj1" fmla="val 18000"/>
              <a:gd name="adj2" fmla="val 193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半闭框 56"/>
          <p:cNvSpPr/>
          <p:nvPr userDrawn="1"/>
        </p:nvSpPr>
        <p:spPr>
          <a:xfrm rot="16200000">
            <a:off x="1018572" y="4323148"/>
            <a:ext cx="914400" cy="914400"/>
          </a:xfrm>
          <a:prstGeom prst="halfFrame">
            <a:avLst>
              <a:gd name="adj1" fmla="val 18000"/>
              <a:gd name="adj2" fmla="val 193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图片占位符 57"/>
          <p:cNvSpPr>
            <a:spLocks noGrp="1"/>
          </p:cNvSpPr>
          <p:nvPr>
            <p:ph type="pic" sz="quarter" idx="13"/>
          </p:nvPr>
        </p:nvSpPr>
        <p:spPr>
          <a:xfrm>
            <a:off x="1400538" y="1875100"/>
            <a:ext cx="3067291" cy="3750197"/>
          </a:xfrm>
          <a:custGeom>
            <a:avLst/>
            <a:gdLst>
              <a:gd name="connsiteX0" fmla="*/ 0 w 3067291"/>
              <a:gd name="connsiteY0" fmla="*/ 0 h 3750197"/>
              <a:gd name="connsiteX1" fmla="*/ 3067291 w 3067291"/>
              <a:gd name="connsiteY1" fmla="*/ 0 h 3750197"/>
              <a:gd name="connsiteX2" fmla="*/ 3067291 w 3067291"/>
              <a:gd name="connsiteY2" fmla="*/ 3750197 h 3750197"/>
              <a:gd name="connsiteX3" fmla="*/ 0 w 3067291"/>
              <a:gd name="connsiteY3" fmla="*/ 3750197 h 3750197"/>
            </a:gdLst>
            <a:ahLst/>
            <a:cxnLst>
              <a:cxn ang="0">
                <a:pos x="connsiteX0" y="connsiteY0"/>
              </a:cxn>
              <a:cxn ang="0">
                <a:pos x="connsiteX1" y="connsiteY1"/>
              </a:cxn>
              <a:cxn ang="0">
                <a:pos x="connsiteX2" y="connsiteY2"/>
              </a:cxn>
              <a:cxn ang="0">
                <a:pos x="connsiteX3" y="connsiteY3"/>
              </a:cxn>
            </a:cxnLst>
            <a:rect l="l" t="t" r="r" b="b"/>
            <a:pathLst>
              <a:path w="3067291" h="3750197">
                <a:moveTo>
                  <a:pt x="0" y="0"/>
                </a:moveTo>
                <a:lnTo>
                  <a:pt x="3067291" y="0"/>
                </a:lnTo>
                <a:lnTo>
                  <a:pt x="3067291" y="3750197"/>
                </a:lnTo>
                <a:lnTo>
                  <a:pt x="0" y="3750197"/>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文本占位符 6"/>
          <p:cNvSpPr>
            <a:spLocks noGrp="1"/>
          </p:cNvSpPr>
          <p:nvPr>
            <p:ph type="body" sz="quarter" idx="14"/>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6" name="文本占位符 6"/>
          <p:cNvSpPr>
            <a:spLocks noGrp="1"/>
          </p:cNvSpPr>
          <p:nvPr>
            <p:ph type="body" sz="quarter" idx="15"/>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7" name="文本占位符 6"/>
          <p:cNvSpPr>
            <a:spLocks noGrp="1"/>
          </p:cNvSpPr>
          <p:nvPr>
            <p:ph type="body" sz="quarter" idx="16"/>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8" name="文本占位符 6"/>
          <p:cNvSpPr>
            <a:spLocks noGrp="1"/>
          </p:cNvSpPr>
          <p:nvPr>
            <p:ph type="body" sz="quarter" idx="17"/>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9" name="文本占位符 6"/>
          <p:cNvSpPr>
            <a:spLocks noGrp="1"/>
          </p:cNvSpPr>
          <p:nvPr>
            <p:ph type="body" sz="quarter" idx="18"/>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六个人物介绍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p:cNvSpPr/>
          <p:nvPr userDrawn="1"/>
        </p:nvSpPr>
        <p:spPr>
          <a:xfrm>
            <a:off x="0" y="4328452"/>
            <a:ext cx="12192000" cy="2529548"/>
          </a:xfrm>
          <a:custGeom>
            <a:avLst/>
            <a:gdLst>
              <a:gd name="connsiteX0" fmla="*/ 6096000 w 12192000"/>
              <a:gd name="connsiteY0" fmla="*/ 0 h 2529548"/>
              <a:gd name="connsiteX1" fmla="*/ 12136682 w 12192000"/>
              <a:gd name="connsiteY1" fmla="*/ 669550 h 2529548"/>
              <a:gd name="connsiteX2" fmla="*/ 12192000 w 12192000"/>
              <a:gd name="connsiteY2" fmla="*/ 686936 h 2529548"/>
              <a:gd name="connsiteX3" fmla="*/ 12192000 w 12192000"/>
              <a:gd name="connsiteY3" fmla="*/ 2529548 h 2529548"/>
              <a:gd name="connsiteX4" fmla="*/ 0 w 12192000"/>
              <a:gd name="connsiteY4" fmla="*/ 2529548 h 2529548"/>
              <a:gd name="connsiteX5" fmla="*/ 0 w 12192000"/>
              <a:gd name="connsiteY5" fmla="*/ 686936 h 2529548"/>
              <a:gd name="connsiteX6" fmla="*/ 55319 w 12192000"/>
              <a:gd name="connsiteY6" fmla="*/ 669550 h 2529548"/>
              <a:gd name="connsiteX7" fmla="*/ 6096000 w 12192000"/>
              <a:gd name="connsiteY7" fmla="*/ 0 h 252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529548">
                <a:moveTo>
                  <a:pt x="6096000" y="0"/>
                </a:moveTo>
                <a:cubicBezTo>
                  <a:pt x="8527935" y="0"/>
                  <a:pt x="10700860" y="260639"/>
                  <a:pt x="12136682" y="669550"/>
                </a:cubicBezTo>
                <a:lnTo>
                  <a:pt x="12192000" y="686936"/>
                </a:lnTo>
                <a:lnTo>
                  <a:pt x="12192000" y="2529548"/>
                </a:lnTo>
                <a:lnTo>
                  <a:pt x="0" y="2529548"/>
                </a:lnTo>
                <a:lnTo>
                  <a:pt x="0" y="686936"/>
                </a:lnTo>
                <a:lnTo>
                  <a:pt x="55319" y="669550"/>
                </a:lnTo>
                <a:cubicBezTo>
                  <a:pt x="1491140" y="260639"/>
                  <a:pt x="3664065" y="0"/>
                  <a:pt x="6096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9" name="平行四边形 78"/>
          <p:cNvSpPr/>
          <p:nvPr userDrawn="1"/>
        </p:nvSpPr>
        <p:spPr>
          <a:xfrm>
            <a:off x="1610623" y="1647185"/>
            <a:ext cx="1216152" cy="1067957"/>
          </a:xfrm>
          <a:prstGeom prst="parallelogram">
            <a:avLst>
              <a:gd name="adj" fmla="val 14287"/>
            </a:avLst>
          </a:prstGeom>
          <a:solidFill>
            <a:schemeClr val="accent2"/>
          </a:solidFill>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599"/>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图片占位符 60"/>
          <p:cNvSpPr>
            <a:spLocks noGrp="1"/>
          </p:cNvSpPr>
          <p:nvPr>
            <p:ph type="pic" sz="quarter" idx="13"/>
          </p:nvPr>
        </p:nvSpPr>
        <p:spPr>
          <a:xfrm>
            <a:off x="585494" y="1760782"/>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sp>
        <p:nvSpPr>
          <p:cNvPr id="80" name="平行四边形 79"/>
          <p:cNvSpPr/>
          <p:nvPr userDrawn="1"/>
        </p:nvSpPr>
        <p:spPr>
          <a:xfrm>
            <a:off x="3233819" y="2789471"/>
            <a:ext cx="1216152" cy="1067957"/>
          </a:xfrm>
          <a:prstGeom prst="parallelogram">
            <a:avLst>
              <a:gd name="adj" fmla="val 14287"/>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图片占位符 63"/>
          <p:cNvSpPr>
            <a:spLocks noGrp="1"/>
          </p:cNvSpPr>
          <p:nvPr>
            <p:ph type="pic" sz="quarter" idx="14"/>
          </p:nvPr>
        </p:nvSpPr>
        <p:spPr>
          <a:xfrm>
            <a:off x="2245489" y="2886437"/>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平行四边形 80"/>
          <p:cNvSpPr/>
          <p:nvPr userDrawn="1"/>
        </p:nvSpPr>
        <p:spPr>
          <a:xfrm>
            <a:off x="5218234" y="1641752"/>
            <a:ext cx="1216152" cy="1067957"/>
          </a:xfrm>
          <a:prstGeom prst="parallelogram">
            <a:avLst>
              <a:gd name="adj" fmla="val 14287"/>
            </a:avLst>
          </a:prstGeom>
          <a:solidFill>
            <a:schemeClr val="accent2"/>
          </a:solidFill>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图片占位符 66"/>
          <p:cNvSpPr>
            <a:spLocks noGrp="1"/>
          </p:cNvSpPr>
          <p:nvPr>
            <p:ph type="pic" sz="quarter" idx="15"/>
          </p:nvPr>
        </p:nvSpPr>
        <p:spPr>
          <a:xfrm>
            <a:off x="4224759"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平行四边形 81"/>
          <p:cNvSpPr/>
          <p:nvPr userDrawn="1"/>
        </p:nvSpPr>
        <p:spPr>
          <a:xfrm>
            <a:off x="8841110" y="1641752"/>
            <a:ext cx="1216152" cy="1067957"/>
          </a:xfrm>
          <a:prstGeom prst="parallelogram">
            <a:avLst>
              <a:gd name="adj" fmla="val 14287"/>
            </a:avLst>
          </a:prstGeom>
          <a:solidFill>
            <a:schemeClr val="accent2"/>
          </a:solidFill>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图片占位符 72"/>
          <p:cNvSpPr>
            <a:spLocks noGrp="1"/>
          </p:cNvSpPr>
          <p:nvPr>
            <p:ph type="pic" sz="quarter" idx="17"/>
          </p:nvPr>
        </p:nvSpPr>
        <p:spPr>
          <a:xfrm>
            <a:off x="7847634"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3" name="平行四边形 82"/>
          <p:cNvSpPr/>
          <p:nvPr userDrawn="1"/>
        </p:nvSpPr>
        <p:spPr>
          <a:xfrm>
            <a:off x="6869684" y="2799631"/>
            <a:ext cx="1216152" cy="1067957"/>
          </a:xfrm>
          <a:prstGeom prst="parallelogram">
            <a:avLst>
              <a:gd name="adj" fmla="val 14287"/>
            </a:avLst>
          </a:prstGeom>
          <a:solidFill>
            <a:schemeClr val="accent2"/>
          </a:solidFill>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图片占位符 69"/>
          <p:cNvSpPr>
            <a:spLocks noGrp="1"/>
          </p:cNvSpPr>
          <p:nvPr>
            <p:ph type="pic" sz="quarter" idx="16"/>
          </p:nvPr>
        </p:nvSpPr>
        <p:spPr>
          <a:xfrm>
            <a:off x="5883798" y="2898011"/>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4" name="平行四边形 83"/>
          <p:cNvSpPr/>
          <p:nvPr userDrawn="1"/>
        </p:nvSpPr>
        <p:spPr>
          <a:xfrm>
            <a:off x="10466581" y="2789471"/>
            <a:ext cx="1216152" cy="1067957"/>
          </a:xfrm>
          <a:prstGeom prst="parallelogram">
            <a:avLst>
              <a:gd name="adj" fmla="val 14287"/>
            </a:avLst>
          </a:prstGeom>
          <a:solidFill>
            <a:schemeClr val="accent2"/>
          </a:solidFill>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图片占位符 75"/>
          <p:cNvSpPr>
            <a:spLocks noGrp="1"/>
          </p:cNvSpPr>
          <p:nvPr>
            <p:ph type="pic" sz="quarter" idx="18"/>
          </p:nvPr>
        </p:nvSpPr>
        <p:spPr>
          <a:xfrm>
            <a:off x="9483524" y="2898012"/>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cxnSp>
        <p:nvCxnSpPr>
          <p:cNvPr id="86" name="直接连接符 85"/>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4" name="文本占位符 6"/>
          <p:cNvSpPr>
            <a:spLocks noGrp="1"/>
          </p:cNvSpPr>
          <p:nvPr>
            <p:ph type="body" sz="quarter" idx="19"/>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5" name="文本占位符 6"/>
          <p:cNvSpPr>
            <a:spLocks noGrp="1"/>
          </p:cNvSpPr>
          <p:nvPr>
            <p:ph type="body" sz="quarter" idx="20"/>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77" name="文本占位符 6"/>
          <p:cNvSpPr>
            <a:spLocks noGrp="1"/>
          </p:cNvSpPr>
          <p:nvPr>
            <p:ph type="body" sz="quarter" idx="21"/>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7" name="文本占位符 6"/>
          <p:cNvSpPr>
            <a:spLocks noGrp="1"/>
          </p:cNvSpPr>
          <p:nvPr>
            <p:ph type="body" sz="quarter" idx="22"/>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8" name="文本占位符 6"/>
          <p:cNvSpPr>
            <a:spLocks noGrp="1"/>
          </p:cNvSpPr>
          <p:nvPr>
            <p:ph type="body" sz="quarter" idx="23"/>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4" name="文本框 3"/>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bg1"/>
                </a:solidFill>
                <a:latin typeface="+mn-ea"/>
                <a:ea typeface="+mn-ea"/>
              </a:rPr>
              <a:t>公</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诚</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勇</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毅 三</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实</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一</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新</a:t>
            </a:r>
          </a:p>
        </p:txBody>
      </p: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四个人物介绍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6" name="矩形 55"/>
          <p:cNvSpPr/>
          <p:nvPr userDrawn="1"/>
        </p:nvSpPr>
        <p:spPr>
          <a:xfrm>
            <a:off x="0" y="544155"/>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6290"/>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星形: 六角 61"/>
          <p:cNvSpPr/>
          <p:nvPr userDrawn="1"/>
        </p:nvSpPr>
        <p:spPr>
          <a:xfrm>
            <a:off x="1323340" y="2356712"/>
            <a:ext cx="1405000" cy="1405000"/>
          </a:xfrm>
          <a:prstGeom prst="star6">
            <a:avLst>
              <a:gd name="adj" fmla="val 43409"/>
              <a:gd name="hf" fmla="val 115470"/>
            </a:avLst>
          </a:prstGeom>
          <a:solidFill>
            <a:schemeClr val="accent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星形: 六角 65"/>
          <p:cNvSpPr/>
          <p:nvPr userDrawn="1"/>
        </p:nvSpPr>
        <p:spPr>
          <a:xfrm>
            <a:off x="1323340" y="2116041"/>
            <a:ext cx="1405000" cy="1405000"/>
          </a:xfrm>
          <a:prstGeom prst="star6">
            <a:avLst>
              <a:gd name="adj" fmla="val 43409"/>
              <a:gd name="hf" fmla="val 115470"/>
            </a:avLst>
          </a:prstGeom>
          <a:solidFill>
            <a:schemeClr val="tx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图片占位符 64"/>
          <p:cNvSpPr>
            <a:spLocks noGrp="1"/>
          </p:cNvSpPr>
          <p:nvPr>
            <p:ph type="pic" sz="quarter" idx="13"/>
          </p:nvPr>
        </p:nvSpPr>
        <p:spPr>
          <a:xfrm>
            <a:off x="132334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76" name="星形: 六角 75"/>
          <p:cNvSpPr/>
          <p:nvPr userDrawn="1"/>
        </p:nvSpPr>
        <p:spPr>
          <a:xfrm>
            <a:off x="4005580" y="2356712"/>
            <a:ext cx="1405000" cy="1405000"/>
          </a:xfrm>
          <a:prstGeom prst="star6">
            <a:avLst>
              <a:gd name="adj" fmla="val 43409"/>
              <a:gd name="hf" fmla="val 115470"/>
            </a:avLst>
          </a:prstGeom>
          <a:solidFill>
            <a:schemeClr val="accent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星形: 六角 76"/>
          <p:cNvSpPr/>
          <p:nvPr userDrawn="1"/>
        </p:nvSpPr>
        <p:spPr>
          <a:xfrm>
            <a:off x="4005580" y="2116041"/>
            <a:ext cx="1405000" cy="1405000"/>
          </a:xfrm>
          <a:prstGeom prst="star6">
            <a:avLst>
              <a:gd name="adj" fmla="val 43409"/>
              <a:gd name="hf" fmla="val 115470"/>
            </a:avLst>
          </a:prstGeom>
          <a:solidFill>
            <a:schemeClr val="tx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图片占位符 77"/>
          <p:cNvSpPr>
            <a:spLocks noGrp="1"/>
          </p:cNvSpPr>
          <p:nvPr>
            <p:ph type="pic" sz="quarter" idx="14"/>
          </p:nvPr>
        </p:nvSpPr>
        <p:spPr>
          <a:xfrm>
            <a:off x="400558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9" name="星形: 六角 78"/>
          <p:cNvSpPr/>
          <p:nvPr userDrawn="1"/>
        </p:nvSpPr>
        <p:spPr>
          <a:xfrm>
            <a:off x="6684326" y="2356712"/>
            <a:ext cx="1405000" cy="1405000"/>
          </a:xfrm>
          <a:prstGeom prst="star6">
            <a:avLst>
              <a:gd name="adj" fmla="val 43409"/>
              <a:gd name="hf" fmla="val 115470"/>
            </a:avLst>
          </a:prstGeom>
          <a:solidFill>
            <a:schemeClr val="accent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星形: 六角 79"/>
          <p:cNvSpPr/>
          <p:nvPr userDrawn="1"/>
        </p:nvSpPr>
        <p:spPr>
          <a:xfrm>
            <a:off x="6684326" y="2116041"/>
            <a:ext cx="1405000" cy="1405000"/>
          </a:xfrm>
          <a:prstGeom prst="star6">
            <a:avLst>
              <a:gd name="adj" fmla="val 43409"/>
              <a:gd name="hf" fmla="val 115470"/>
            </a:avLst>
          </a:prstGeom>
          <a:solidFill>
            <a:schemeClr val="tx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图片占位符 80"/>
          <p:cNvSpPr>
            <a:spLocks noGrp="1"/>
          </p:cNvSpPr>
          <p:nvPr>
            <p:ph type="pic" sz="quarter" idx="15"/>
          </p:nvPr>
        </p:nvSpPr>
        <p:spPr>
          <a:xfrm>
            <a:off x="6684326"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星形: 六角 81"/>
          <p:cNvSpPr/>
          <p:nvPr userDrawn="1"/>
        </p:nvSpPr>
        <p:spPr>
          <a:xfrm>
            <a:off x="9359578" y="2356712"/>
            <a:ext cx="1405000" cy="1405000"/>
          </a:xfrm>
          <a:prstGeom prst="star6">
            <a:avLst>
              <a:gd name="adj" fmla="val 43409"/>
              <a:gd name="hf" fmla="val 115470"/>
            </a:avLst>
          </a:prstGeom>
          <a:solidFill>
            <a:schemeClr val="accent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星形: 六角 82"/>
          <p:cNvSpPr/>
          <p:nvPr userDrawn="1"/>
        </p:nvSpPr>
        <p:spPr>
          <a:xfrm>
            <a:off x="9359578" y="2116041"/>
            <a:ext cx="1405000" cy="1405000"/>
          </a:xfrm>
          <a:prstGeom prst="star6">
            <a:avLst>
              <a:gd name="adj" fmla="val 43409"/>
              <a:gd name="hf" fmla="val 115470"/>
            </a:avLst>
          </a:prstGeom>
          <a:solidFill>
            <a:schemeClr val="tx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图片占位符 83"/>
          <p:cNvSpPr>
            <a:spLocks noGrp="1"/>
          </p:cNvSpPr>
          <p:nvPr>
            <p:ph type="pic" sz="quarter" idx="16"/>
          </p:nvPr>
        </p:nvSpPr>
        <p:spPr>
          <a:xfrm>
            <a:off x="9359578"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1" name="文本占位符 6"/>
          <p:cNvSpPr>
            <a:spLocks noGrp="1"/>
          </p:cNvSpPr>
          <p:nvPr>
            <p:ph type="body" sz="quarter" idx="17"/>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2" name="文本占位符 6"/>
          <p:cNvSpPr>
            <a:spLocks noGrp="1"/>
          </p:cNvSpPr>
          <p:nvPr>
            <p:ph type="body" sz="quarter" idx="18"/>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73" name="文本占位符 6"/>
          <p:cNvSpPr>
            <a:spLocks noGrp="1"/>
          </p:cNvSpPr>
          <p:nvPr>
            <p:ph type="body" sz="quarter" idx="19"/>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4" name="文本占位符 6"/>
          <p:cNvSpPr>
            <a:spLocks noGrp="1"/>
          </p:cNvSpPr>
          <p:nvPr>
            <p:ph type="body" sz="quarter" idx="20"/>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5" name="文本占位符 6"/>
          <p:cNvSpPr>
            <a:spLocks noGrp="1"/>
          </p:cNvSpPr>
          <p:nvPr>
            <p:ph type="body" sz="quarter" idx="21"/>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三个人物介绍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328" y="543599"/>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328"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694481" y="2362754"/>
            <a:ext cx="3704317" cy="3521527"/>
            <a:chOff x="694481" y="2536373"/>
            <a:chExt cx="3704317" cy="3521527"/>
          </a:xfrm>
        </p:grpSpPr>
        <p:sp>
          <p:nvSpPr>
            <p:cNvPr id="58" name="平行四边形 57"/>
            <p:cNvSpPr/>
            <p:nvPr/>
          </p:nvSpPr>
          <p:spPr>
            <a:xfrm flipH="1">
              <a:off x="1620593" y="2536373"/>
              <a:ext cx="2778205" cy="3227817"/>
            </a:xfrm>
            <a:prstGeom prst="parallelogram">
              <a:avLst>
                <a:gd name="adj" fmla="val 29873"/>
              </a:avLst>
            </a:prstGeom>
            <a:solidFill>
              <a:srgbClr val="001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p:cNvSpPr/>
            <p:nvPr/>
          </p:nvSpPr>
          <p:spPr>
            <a:xfrm>
              <a:off x="694481" y="2536373"/>
              <a:ext cx="2882095" cy="3521527"/>
            </a:xfrm>
            <a:prstGeom prst="parallelogram">
              <a:avLst>
                <a:gd name="adj" fmla="val 298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4232027" y="2362754"/>
            <a:ext cx="3704317" cy="3521527"/>
            <a:chOff x="694481" y="2536373"/>
            <a:chExt cx="3704317" cy="3521527"/>
          </a:xfrm>
        </p:grpSpPr>
        <p:sp>
          <p:nvSpPr>
            <p:cNvPr id="64" name="平行四边形 63"/>
            <p:cNvSpPr/>
            <p:nvPr/>
          </p:nvSpPr>
          <p:spPr>
            <a:xfrm flipH="1">
              <a:off x="1620593" y="2536373"/>
              <a:ext cx="2778205" cy="3227817"/>
            </a:xfrm>
            <a:prstGeom prst="parallelogram">
              <a:avLst>
                <a:gd name="adj" fmla="val 29873"/>
              </a:avLst>
            </a:prstGeom>
            <a:solidFill>
              <a:srgbClr val="001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平行四边形 64"/>
            <p:cNvSpPr/>
            <p:nvPr/>
          </p:nvSpPr>
          <p:spPr>
            <a:xfrm>
              <a:off x="694481" y="2536373"/>
              <a:ext cx="2882095" cy="3521527"/>
            </a:xfrm>
            <a:prstGeom prst="parallelogram">
              <a:avLst>
                <a:gd name="adj" fmla="val 298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p:cNvGrpSpPr/>
          <p:nvPr/>
        </p:nvGrpSpPr>
        <p:grpSpPr>
          <a:xfrm>
            <a:off x="7769574" y="2362754"/>
            <a:ext cx="3704317" cy="3521527"/>
            <a:chOff x="694481" y="2536373"/>
            <a:chExt cx="3704317" cy="3521527"/>
          </a:xfrm>
        </p:grpSpPr>
        <p:sp>
          <p:nvSpPr>
            <p:cNvPr id="69" name="平行四边形 68"/>
            <p:cNvSpPr/>
            <p:nvPr/>
          </p:nvSpPr>
          <p:spPr>
            <a:xfrm flipH="1">
              <a:off x="1620593" y="2536373"/>
              <a:ext cx="2778205" cy="3227817"/>
            </a:xfrm>
            <a:prstGeom prst="parallelogram">
              <a:avLst>
                <a:gd name="adj" fmla="val 29873"/>
              </a:avLst>
            </a:prstGeom>
            <a:solidFill>
              <a:srgbClr val="001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p:cNvSpPr/>
            <p:nvPr/>
          </p:nvSpPr>
          <p:spPr>
            <a:xfrm>
              <a:off x="694481" y="2536373"/>
              <a:ext cx="2882095" cy="3521527"/>
            </a:xfrm>
            <a:prstGeom prst="parallelogram">
              <a:avLst>
                <a:gd name="adj" fmla="val 298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图片占位符 70"/>
          <p:cNvSpPr>
            <a:spLocks noGrp="1"/>
          </p:cNvSpPr>
          <p:nvPr>
            <p:ph type="pic" sz="quarter" idx="13"/>
          </p:nvPr>
        </p:nvSpPr>
        <p:spPr>
          <a:xfrm>
            <a:off x="1313352"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2" name="图片占位符 71"/>
          <p:cNvSpPr>
            <a:spLocks noGrp="1"/>
          </p:cNvSpPr>
          <p:nvPr>
            <p:ph type="pic" sz="quarter" idx="14"/>
          </p:nvPr>
        </p:nvSpPr>
        <p:spPr>
          <a:xfrm>
            <a:off x="8386420"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3" name="图片占位符 72"/>
          <p:cNvSpPr>
            <a:spLocks noGrp="1"/>
          </p:cNvSpPr>
          <p:nvPr>
            <p:ph type="pic" sz="quarter" idx="15"/>
          </p:nvPr>
        </p:nvSpPr>
        <p:spPr>
          <a:xfrm>
            <a:off x="4849886"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cxnSp>
        <p:nvCxnSpPr>
          <p:cNvPr id="74" name="直接连接符 73"/>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8" name="文本占位符 6"/>
          <p:cNvSpPr>
            <a:spLocks noGrp="1"/>
          </p:cNvSpPr>
          <p:nvPr>
            <p:ph type="body" sz="quarter" idx="16"/>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9" name="文本占位符 6"/>
          <p:cNvSpPr>
            <a:spLocks noGrp="1"/>
          </p:cNvSpPr>
          <p:nvPr>
            <p:ph type="body" sz="quarter" idx="17"/>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80" name="文本占位符 6"/>
          <p:cNvSpPr>
            <a:spLocks noGrp="1"/>
          </p:cNvSpPr>
          <p:nvPr>
            <p:ph type="body" sz="quarter" idx="18"/>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1" name="文本占位符 6"/>
          <p:cNvSpPr>
            <a:spLocks noGrp="1"/>
          </p:cNvSpPr>
          <p:nvPr>
            <p:ph type="body" sz="quarter" idx="19"/>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2" name="文本占位符 6"/>
          <p:cNvSpPr>
            <a:spLocks noGrp="1"/>
          </p:cNvSpPr>
          <p:nvPr>
            <p:ph type="body" sz="quarter" idx="20"/>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个人物介绍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516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54772"/>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1321835" y="4726023"/>
            <a:ext cx="9523643" cy="1400498"/>
          </a:xfrm>
          <a:prstGeom prst="rect">
            <a:avLst/>
          </a:prstGeom>
          <a:solidFill>
            <a:schemeClr val="tx2"/>
          </a:solidFill>
          <a:ln>
            <a:noFill/>
          </a:ln>
          <a:effectLst>
            <a:outerShdw blurRad="457200" dist="38100" dir="5400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flipH="1">
            <a:off x="1321835" y="1813592"/>
            <a:ext cx="9548330" cy="4155455"/>
          </a:xfrm>
          <a:custGeom>
            <a:avLst/>
            <a:gdLst>
              <a:gd name="connsiteX0" fmla="*/ 5551166 w 9548330"/>
              <a:gd name="connsiteY0" fmla="*/ 0 h 4155455"/>
              <a:gd name="connsiteX1" fmla="*/ 2527283 w 9548330"/>
              <a:gd name="connsiteY1" fmla="*/ 0 h 4155455"/>
              <a:gd name="connsiteX2" fmla="*/ 2527284 w 9548330"/>
              <a:gd name="connsiteY2" fmla="*/ 1 h 4155455"/>
              <a:gd name="connsiteX3" fmla="*/ 0 w 9548330"/>
              <a:gd name="connsiteY3" fmla="*/ 1 h 4155455"/>
              <a:gd name="connsiteX4" fmla="*/ 0 w 9548330"/>
              <a:gd name="connsiteY4" fmla="*/ 602362 h 4155455"/>
              <a:gd name="connsiteX5" fmla="*/ 0 w 9548330"/>
              <a:gd name="connsiteY5" fmla="*/ 1269230 h 4155455"/>
              <a:gd name="connsiteX6" fmla="*/ 0 w 9548330"/>
              <a:gd name="connsiteY6" fmla="*/ 4155455 h 4155455"/>
              <a:gd name="connsiteX7" fmla="*/ 9548330 w 9548330"/>
              <a:gd name="connsiteY7" fmla="*/ 4155455 h 4155455"/>
              <a:gd name="connsiteX8" fmla="*/ 9548330 w 9548330"/>
              <a:gd name="connsiteY8" fmla="*/ 602362 h 4155455"/>
              <a:gd name="connsiteX9" fmla="*/ 5930503 w 9548330"/>
              <a:gd name="connsiteY9" fmla="*/ 602362 h 415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48330" h="4155455">
                <a:moveTo>
                  <a:pt x="5551166" y="0"/>
                </a:moveTo>
                <a:lnTo>
                  <a:pt x="2527283" y="0"/>
                </a:lnTo>
                <a:lnTo>
                  <a:pt x="2527284" y="1"/>
                </a:lnTo>
                <a:lnTo>
                  <a:pt x="0" y="1"/>
                </a:lnTo>
                <a:lnTo>
                  <a:pt x="0" y="602362"/>
                </a:lnTo>
                <a:lnTo>
                  <a:pt x="0" y="1269230"/>
                </a:lnTo>
                <a:lnTo>
                  <a:pt x="0" y="4155455"/>
                </a:lnTo>
                <a:lnTo>
                  <a:pt x="9548330" y="4155455"/>
                </a:lnTo>
                <a:lnTo>
                  <a:pt x="9548330" y="602362"/>
                </a:lnTo>
                <a:lnTo>
                  <a:pt x="5930503" y="602362"/>
                </a:lnTo>
                <a:close/>
              </a:path>
            </a:pathLst>
          </a:custGeom>
          <a:solidFill>
            <a:schemeClr val="accent2"/>
          </a:solidFill>
          <a:ln>
            <a:noFill/>
          </a:ln>
          <a:effectLst>
            <a:outerShdw blurRad="6731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1" name="文本占位符 6"/>
          <p:cNvSpPr>
            <a:spLocks noGrp="1"/>
          </p:cNvSpPr>
          <p:nvPr>
            <p:ph type="body" sz="quarter" idx="14"/>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2" name="文本占位符 6"/>
          <p:cNvSpPr>
            <a:spLocks noGrp="1"/>
          </p:cNvSpPr>
          <p:nvPr>
            <p:ph type="body" sz="quarter" idx="15"/>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4" name="文本占位符 6"/>
          <p:cNvSpPr>
            <a:spLocks noGrp="1"/>
          </p:cNvSpPr>
          <p:nvPr>
            <p:ph type="body" sz="quarter" idx="16"/>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5" name="文本占位符 6"/>
          <p:cNvSpPr>
            <a:spLocks noGrp="1"/>
          </p:cNvSpPr>
          <p:nvPr>
            <p:ph type="body" sz="quarter" idx="17"/>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6" name="文本占位符 6"/>
          <p:cNvSpPr>
            <a:spLocks noGrp="1"/>
          </p:cNvSpPr>
          <p:nvPr>
            <p:ph type="body" sz="quarter" idx="18"/>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 name="图片占位符 6"/>
          <p:cNvSpPr>
            <a:spLocks noGrp="1"/>
          </p:cNvSpPr>
          <p:nvPr>
            <p:ph type="pic" sz="quarter" idx="13"/>
          </p:nvPr>
        </p:nvSpPr>
        <p:spPr>
          <a:xfrm>
            <a:off x="1545866" y="1469524"/>
            <a:ext cx="3129322" cy="4499476"/>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0434"/>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7017"/>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userDrawn="1"/>
        </p:nvCxnSpPr>
        <p:spPr>
          <a:xfrm>
            <a:off x="3516086" y="1840738"/>
            <a:ext cx="7837714"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a:xfrm>
            <a:off x="11335512" y="1840738"/>
            <a:ext cx="0" cy="158826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userDrawn="1"/>
        </p:nvCxnSpPr>
        <p:spPr>
          <a:xfrm>
            <a:off x="3537858" y="1840738"/>
            <a:ext cx="0" cy="158826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userDrawn="1"/>
        </p:nvCxnSpPr>
        <p:spPr>
          <a:xfrm flipH="1">
            <a:off x="838200" y="4211054"/>
            <a:ext cx="7837714"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856488" y="4211054"/>
            <a:ext cx="0" cy="158826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8654142" y="4211054"/>
            <a:ext cx="0" cy="158826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图片占位符 6"/>
          <p:cNvSpPr>
            <a:spLocks noGrp="1"/>
          </p:cNvSpPr>
          <p:nvPr>
            <p:ph type="pic" sz="quarter" idx="13"/>
          </p:nvPr>
        </p:nvSpPr>
        <p:spPr>
          <a:xfrm>
            <a:off x="1079635" y="3718568"/>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6" name="图片占位符 6"/>
          <p:cNvSpPr>
            <a:spLocks noGrp="1"/>
          </p:cNvSpPr>
          <p:nvPr>
            <p:ph type="pic" sz="quarter" idx="14"/>
          </p:nvPr>
        </p:nvSpPr>
        <p:spPr>
          <a:xfrm>
            <a:off x="9469319" y="1348252"/>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70" name="文本占位符 6"/>
          <p:cNvSpPr>
            <a:spLocks noGrp="1"/>
          </p:cNvSpPr>
          <p:nvPr>
            <p:ph type="body" sz="quarter" idx="15"/>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1" name="文本占位符 6"/>
          <p:cNvSpPr>
            <a:spLocks noGrp="1"/>
          </p:cNvSpPr>
          <p:nvPr>
            <p:ph type="body" sz="quarter" idx="16"/>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72" name="文本占位符 6"/>
          <p:cNvSpPr>
            <a:spLocks noGrp="1"/>
          </p:cNvSpPr>
          <p:nvPr>
            <p:ph type="body" sz="quarter" idx="17"/>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3" name="文本占位符 6"/>
          <p:cNvSpPr>
            <a:spLocks noGrp="1"/>
          </p:cNvSpPr>
          <p:nvPr>
            <p:ph type="body" sz="quarter" idx="18"/>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4" name="文本占位符 6"/>
          <p:cNvSpPr>
            <a:spLocks noGrp="1"/>
          </p:cNvSpPr>
          <p:nvPr>
            <p:ph type="body" sz="quarter" idx="19"/>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66" name="任意多边形: 形状 65"/>
          <p:cNvSpPr/>
          <p:nvPr userDrawn="1"/>
        </p:nvSpPr>
        <p:spPr>
          <a:xfrm>
            <a:off x="5807405" y="1"/>
            <a:ext cx="2128198" cy="544010"/>
          </a:xfrm>
          <a:custGeom>
            <a:avLst/>
            <a:gdLst>
              <a:gd name="connsiteX0" fmla="*/ 0 w 2128198"/>
              <a:gd name="connsiteY0" fmla="*/ 0 h 544010"/>
              <a:gd name="connsiteX1" fmla="*/ 1 w 2128198"/>
              <a:gd name="connsiteY1" fmla="*/ 0 h 544010"/>
              <a:gd name="connsiteX2" fmla="*/ 2128198 w 2128198"/>
              <a:gd name="connsiteY2" fmla="*/ 0 h 544010"/>
              <a:gd name="connsiteX3" fmla="*/ 2128198 w 2128198"/>
              <a:gd name="connsiteY3" fmla="*/ 544010 h 544010"/>
              <a:gd name="connsiteX4" fmla="*/ 1 w 2128198"/>
              <a:gd name="connsiteY4" fmla="*/ 544010 h 544010"/>
              <a:gd name="connsiteX5" fmla="*/ 0 w 2128198"/>
              <a:gd name="connsiteY5" fmla="*/ 544010 h 54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198" h="544010">
                <a:moveTo>
                  <a:pt x="0" y="0"/>
                </a:moveTo>
                <a:lnTo>
                  <a:pt x="1" y="0"/>
                </a:lnTo>
                <a:lnTo>
                  <a:pt x="2128198" y="0"/>
                </a:lnTo>
                <a:lnTo>
                  <a:pt x="2128198" y="544010"/>
                </a:lnTo>
                <a:lnTo>
                  <a:pt x="1"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743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5" name="文本占位符 6"/>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8" name="文本占位符 6"/>
          <p:cNvSpPr>
            <a:spLocks noGrp="1"/>
          </p:cNvSpPr>
          <p:nvPr>
            <p:ph type="body" sz="quarter" idx="16"/>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69" name="任意多边形: 形状 68"/>
          <p:cNvSpPr/>
          <p:nvPr userDrawn="1"/>
        </p:nvSpPr>
        <p:spPr>
          <a:xfrm>
            <a:off x="7935603"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877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6290"/>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5" name="文本占位符 6"/>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58" name="文本占位符 6"/>
          <p:cNvSpPr>
            <a:spLocks noGrp="1"/>
          </p:cNvSpPr>
          <p:nvPr>
            <p:ph type="body" sz="quarter" idx="16"/>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空白">
    <p:spTree>
      <p:nvGrpSpPr>
        <p:cNvPr id="1" name=""/>
        <p:cNvGrpSpPr/>
        <p:nvPr/>
      </p:nvGrpSpPr>
      <p:grpSpPr>
        <a:xfrm>
          <a:off x="0" y="0"/>
          <a:ext cx="0" cy="0"/>
          <a:chOff x="0" y="0"/>
          <a:chExt cx="0" cy="0"/>
        </a:xfrm>
      </p:grpSpPr>
      <p:sp>
        <p:nvSpPr>
          <p:cNvPr id="72" name="任意多边形: 形状 71"/>
          <p:cNvSpPr/>
          <p:nvPr userDrawn="1"/>
        </p:nvSpPr>
        <p:spPr>
          <a:xfrm>
            <a:off x="10063802"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303" y="54865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606" y="552779"/>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5" name="文本占位符 6"/>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8" name="文本占位符 6"/>
          <p:cNvSpPr>
            <a:spLocks noGrp="1"/>
          </p:cNvSpPr>
          <p:nvPr>
            <p:ph type="body" sz="quarter" idx="16"/>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59" name="文本占位符 6"/>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空白">
    <p:spTree>
      <p:nvGrpSpPr>
        <p:cNvPr id="1" name=""/>
        <p:cNvGrpSpPr/>
        <p:nvPr/>
      </p:nvGrpSpPr>
      <p:grpSpPr>
        <a:xfrm>
          <a:off x="0" y="0"/>
          <a:ext cx="0" cy="0"/>
          <a:chOff x="0" y="0"/>
          <a:chExt cx="0" cy="0"/>
        </a:xfrm>
      </p:grpSpPr>
      <p:sp>
        <p:nvSpPr>
          <p:cNvPr id="72" name="任意多边形: 形状 71"/>
          <p:cNvSpPr/>
          <p:nvPr userDrawn="1"/>
        </p:nvSpPr>
        <p:spPr>
          <a:xfrm>
            <a:off x="10063802"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516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4300"/>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userDrawn="1"/>
        </p:nvSpPr>
        <p:spPr>
          <a:xfrm>
            <a:off x="730009" y="2026862"/>
            <a:ext cx="10731982" cy="3064688"/>
          </a:xfrm>
          <a:prstGeom prst="rect">
            <a:avLst/>
          </a:prstGeom>
          <a:solidFill>
            <a:schemeClr val="tx2"/>
          </a:solidFill>
          <a:ln>
            <a:noFill/>
          </a:ln>
          <a:effectLst>
            <a:outerShdw blurRad="266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730009" y="2141316"/>
            <a:ext cx="10731982" cy="3064688"/>
          </a:xfrm>
          <a:prstGeom prst="rect">
            <a:avLst/>
          </a:prstGeom>
          <a:solidFill>
            <a:schemeClr val="bg2"/>
          </a:solidFill>
          <a:ln>
            <a:noFill/>
          </a:ln>
          <a:effectLst>
            <a:outerShdw blurRad="266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4"/>
          <a:stretch>
            <a:fillRect/>
          </a:stretch>
        </p:blipFill>
        <p:spPr>
          <a:xfrm>
            <a:off x="5843650" y="1615447"/>
            <a:ext cx="5883150" cy="4535817"/>
          </a:xfrm>
          <a:prstGeom prst="rect">
            <a:avLst/>
          </a:prstGeom>
        </p:spPr>
      </p:pic>
      <p:sp>
        <p:nvSpPr>
          <p:cNvPr id="62" name="矩形 61"/>
          <p:cNvSpPr/>
          <p:nvPr userDrawn="1"/>
        </p:nvSpPr>
        <p:spPr>
          <a:xfrm>
            <a:off x="6382584" y="1998430"/>
            <a:ext cx="4907666" cy="2777919"/>
          </a:xfrm>
          <a:prstGeom prst="rect">
            <a:avLst/>
          </a:prstGeom>
          <a:blipFill dpi="0" rotWithShape="1">
            <a:blip r:embed="rId5"/>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媒体占位符 57"/>
          <p:cNvSpPr>
            <a:spLocks noGrp="1"/>
          </p:cNvSpPr>
          <p:nvPr>
            <p:ph type="media" sz="quarter" idx="13"/>
          </p:nvPr>
        </p:nvSpPr>
        <p:spPr>
          <a:xfrm>
            <a:off x="6382584" y="1997567"/>
            <a:ext cx="4907666" cy="2777924"/>
          </a:xfrm>
          <a:custGeom>
            <a:avLst/>
            <a:gdLst>
              <a:gd name="connsiteX0" fmla="*/ 0 w 4907666"/>
              <a:gd name="connsiteY0" fmla="*/ 0 h 2777924"/>
              <a:gd name="connsiteX1" fmla="*/ 4907666 w 4907666"/>
              <a:gd name="connsiteY1" fmla="*/ 0 h 2777924"/>
              <a:gd name="connsiteX2" fmla="*/ 4907666 w 4907666"/>
              <a:gd name="connsiteY2" fmla="*/ 2777924 h 2777924"/>
              <a:gd name="connsiteX3" fmla="*/ 0 w 4907666"/>
              <a:gd name="connsiteY3" fmla="*/ 2777924 h 2777924"/>
            </a:gdLst>
            <a:ahLst/>
            <a:cxnLst>
              <a:cxn ang="0">
                <a:pos x="connsiteX0" y="connsiteY0"/>
              </a:cxn>
              <a:cxn ang="0">
                <a:pos x="connsiteX1" y="connsiteY1"/>
              </a:cxn>
              <a:cxn ang="0">
                <a:pos x="connsiteX2" y="connsiteY2"/>
              </a:cxn>
              <a:cxn ang="0">
                <a:pos x="connsiteX3" y="connsiteY3"/>
              </a:cxn>
            </a:cxnLst>
            <a:rect l="l" t="t" r="r" b="b"/>
            <a:pathLst>
              <a:path w="4907666" h="2777924">
                <a:moveTo>
                  <a:pt x="0" y="0"/>
                </a:moveTo>
                <a:lnTo>
                  <a:pt x="4907666" y="0"/>
                </a:lnTo>
                <a:lnTo>
                  <a:pt x="4907666" y="2777924"/>
                </a:lnTo>
                <a:lnTo>
                  <a:pt x="0" y="2777924"/>
                </a:lnTo>
                <a:close/>
              </a:path>
            </a:pathLst>
          </a:custGeom>
        </p:spPr>
        <p:txBody>
          <a:bodyPr wrap="square">
            <a:noAutofit/>
          </a:bodyPr>
          <a:lstStyle/>
          <a:p>
            <a:endParaRPr lang="zh-CN" altLang="en-US" dirty="0"/>
          </a:p>
        </p:txBody>
      </p:sp>
      <p:sp>
        <p:nvSpPr>
          <p:cNvPr id="55" name="文本占位符 6"/>
          <p:cNvSpPr>
            <a:spLocks noGrp="1"/>
          </p:cNvSpPr>
          <p:nvPr>
            <p:ph type="body" sz="quarter" idx="14"/>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p:cNvSpPr>
            <a:spLocks noGrp="1"/>
          </p:cNvSpPr>
          <p:nvPr>
            <p:ph type="body" sz="quarter" idx="15"/>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p:cNvSpPr>
            <a:spLocks noGrp="1"/>
          </p:cNvSpPr>
          <p:nvPr>
            <p:ph type="body" sz="quarter" idx="16"/>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0" name="文本占位符 6"/>
          <p:cNvSpPr>
            <a:spLocks noGrp="1"/>
          </p:cNvSpPr>
          <p:nvPr>
            <p:ph type="body" sz="quarter" idx="17"/>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1" name="文本占位符 6"/>
          <p:cNvSpPr>
            <a:spLocks noGrp="1"/>
          </p:cNvSpPr>
          <p:nvPr>
            <p:ph type="body" sz="quarter" idx="18"/>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bg>
      <p:bgPr>
        <a:solidFill>
          <a:schemeClr val="accent1"/>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rcRect t="12500" b="12500"/>
          <a:stretch>
            <a:fillRect/>
          </a:stretch>
        </p:blipFill>
        <p:spPr>
          <a:xfrm flipH="1">
            <a:off x="0" y="0"/>
            <a:ext cx="12192000" cy="6858000"/>
          </a:xfrm>
          <a:prstGeom prst="rect">
            <a:avLst/>
          </a:prstGeom>
        </p:spPr>
      </p:pic>
      <p:sp>
        <p:nvSpPr>
          <p:cNvPr id="5" name="矩形 4"/>
          <p:cNvSpPr/>
          <p:nvPr userDrawn="1"/>
        </p:nvSpPr>
        <p:spPr>
          <a:xfrm>
            <a:off x="0" y="0"/>
            <a:ext cx="12191999" cy="6858000"/>
          </a:xfrm>
          <a:prstGeom prst="rect">
            <a:avLst/>
          </a:prstGeom>
          <a:gradFill>
            <a:gsLst>
              <a:gs pos="100000">
                <a:schemeClr val="accent2">
                  <a:lumMod val="57000"/>
                </a:schemeClr>
              </a:gs>
              <a:gs pos="0">
                <a:schemeClr val="accent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11" name="矩形 10"/>
          <p:cNvSpPr/>
          <p:nvPr userDrawn="1"/>
        </p:nvSpPr>
        <p:spPr>
          <a:xfrm>
            <a:off x="0" y="-1"/>
            <a:ext cx="12192000" cy="6858001"/>
          </a:xfrm>
          <a:prstGeom prst="rect">
            <a:avLst/>
          </a:prstGeom>
          <a:blipFill dpi="0" rotWithShape="1">
            <a:blip r:embed="rId2">
              <a:alphaModFix amt="7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0" y="0"/>
            <a:ext cx="12192000" cy="6858000"/>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0" y="0"/>
            <a:ext cx="12192000" cy="6858000"/>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空白">
    <p:spTree>
      <p:nvGrpSpPr>
        <p:cNvPr id="1" name=""/>
        <p:cNvGrpSpPr/>
        <p:nvPr/>
      </p:nvGrpSpPr>
      <p:grpSpPr>
        <a:xfrm>
          <a:off x="0" y="0"/>
          <a:ext cx="0" cy="0"/>
          <a:chOff x="0" y="0"/>
          <a:chExt cx="0" cy="0"/>
        </a:xfrm>
      </p:grpSpPr>
      <p:sp>
        <p:nvSpPr>
          <p:cNvPr id="57" name="任意多边形: 形状 56"/>
          <p:cNvSpPr/>
          <p:nvPr userDrawn="1"/>
        </p:nvSpPr>
        <p:spPr>
          <a:xfrm>
            <a:off x="1546305" y="1"/>
            <a:ext cx="1773499" cy="544010"/>
          </a:xfrm>
          <a:custGeom>
            <a:avLst/>
            <a:gdLst>
              <a:gd name="connsiteX0" fmla="*/ 0 w 1773499"/>
              <a:gd name="connsiteY0" fmla="*/ 0 h 544010"/>
              <a:gd name="connsiteX1" fmla="*/ 1773499 w 1773499"/>
              <a:gd name="connsiteY1" fmla="*/ 0 h 544010"/>
              <a:gd name="connsiteX2" fmla="*/ 1773499 w 1773499"/>
              <a:gd name="connsiteY2" fmla="*/ 544010 h 544010"/>
              <a:gd name="connsiteX3" fmla="*/ 0 w 1773499"/>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9" h="544010">
                <a:moveTo>
                  <a:pt x="0" y="0"/>
                </a:moveTo>
                <a:lnTo>
                  <a:pt x="1773499" y="0"/>
                </a:lnTo>
                <a:lnTo>
                  <a:pt x="1773499"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865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2472"/>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62"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3"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4"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5"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6"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空白">
    <p:spTree>
      <p:nvGrpSpPr>
        <p:cNvPr id="1" name=""/>
        <p:cNvGrpSpPr/>
        <p:nvPr/>
      </p:nvGrpSpPr>
      <p:grpSpPr>
        <a:xfrm>
          <a:off x="0" y="0"/>
          <a:ext cx="0" cy="0"/>
          <a:chOff x="0" y="0"/>
          <a:chExt cx="0" cy="0"/>
        </a:xfrm>
      </p:grpSpPr>
      <p:sp>
        <p:nvSpPr>
          <p:cNvPr id="59" name="任意多边形: 形状 58"/>
          <p:cNvSpPr/>
          <p:nvPr userDrawn="1"/>
        </p:nvSpPr>
        <p:spPr>
          <a:xfrm>
            <a:off x="3324507"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865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53295"/>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2"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空白">
    <p:spTree>
      <p:nvGrpSpPr>
        <p:cNvPr id="1" name=""/>
        <p:cNvGrpSpPr/>
        <p:nvPr/>
      </p:nvGrpSpPr>
      <p:grpSpPr>
        <a:xfrm>
          <a:off x="0" y="0"/>
          <a:ext cx="0" cy="0"/>
          <a:chOff x="0" y="0"/>
          <a:chExt cx="0" cy="0"/>
        </a:xfrm>
      </p:grpSpPr>
      <p:sp>
        <p:nvSpPr>
          <p:cNvPr id="62" name="任意多边形: 形状 61"/>
          <p:cNvSpPr/>
          <p:nvPr userDrawn="1"/>
        </p:nvSpPr>
        <p:spPr>
          <a:xfrm>
            <a:off x="5098005" y="1"/>
            <a:ext cx="1773500" cy="544010"/>
          </a:xfrm>
          <a:custGeom>
            <a:avLst/>
            <a:gdLst>
              <a:gd name="connsiteX0" fmla="*/ 0 w 1773500"/>
              <a:gd name="connsiteY0" fmla="*/ 0 h 544010"/>
              <a:gd name="connsiteX1" fmla="*/ 1773500 w 1773500"/>
              <a:gd name="connsiteY1" fmla="*/ 0 h 544010"/>
              <a:gd name="connsiteX2" fmla="*/ 1773500 w 1773500"/>
              <a:gd name="connsiteY2" fmla="*/ 544010 h 544010"/>
              <a:gd name="connsiteX3" fmla="*/ 0 w 1773500"/>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500" h="544010">
                <a:moveTo>
                  <a:pt x="0" y="0"/>
                </a:moveTo>
                <a:lnTo>
                  <a:pt x="1773500" y="0"/>
                </a:lnTo>
                <a:lnTo>
                  <a:pt x="1773500"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745"/>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5163"/>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空白">
    <p:spTree>
      <p:nvGrpSpPr>
        <p:cNvPr id="1" name=""/>
        <p:cNvGrpSpPr/>
        <p:nvPr/>
      </p:nvGrpSpPr>
      <p:grpSpPr>
        <a:xfrm>
          <a:off x="0" y="0"/>
          <a:ext cx="0" cy="0"/>
          <a:chOff x="0" y="0"/>
          <a:chExt cx="0" cy="0"/>
        </a:xfrm>
      </p:grpSpPr>
      <p:sp>
        <p:nvSpPr>
          <p:cNvPr id="64" name="任意多边形: 形状 63"/>
          <p:cNvSpPr/>
          <p:nvPr userDrawn="1"/>
        </p:nvSpPr>
        <p:spPr>
          <a:xfrm>
            <a:off x="6871505"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52205"/>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56542"/>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_空白">
    <p:spTree>
      <p:nvGrpSpPr>
        <p:cNvPr id="1" name=""/>
        <p:cNvGrpSpPr/>
        <p:nvPr/>
      </p:nvGrpSpPr>
      <p:grpSpPr>
        <a:xfrm>
          <a:off x="0" y="0"/>
          <a:ext cx="0" cy="0"/>
          <a:chOff x="0" y="0"/>
          <a:chExt cx="0" cy="0"/>
        </a:xfrm>
      </p:grpSpPr>
      <p:sp>
        <p:nvSpPr>
          <p:cNvPr id="67" name="任意多边形: 形状 66"/>
          <p:cNvSpPr/>
          <p:nvPr userDrawn="1"/>
        </p:nvSpPr>
        <p:spPr>
          <a:xfrm>
            <a:off x="8645003"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2147"/>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5163"/>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空白">
    <p:spTree>
      <p:nvGrpSpPr>
        <p:cNvPr id="1" name=""/>
        <p:cNvGrpSpPr/>
        <p:nvPr/>
      </p:nvGrpSpPr>
      <p:grpSpPr>
        <a:xfrm>
          <a:off x="0" y="0"/>
          <a:ext cx="0" cy="0"/>
          <a:chOff x="0" y="0"/>
          <a:chExt cx="0" cy="0"/>
        </a:xfrm>
      </p:grpSpPr>
      <p:sp>
        <p:nvSpPr>
          <p:cNvPr id="70" name="任意多边形: 形状 69"/>
          <p:cNvSpPr/>
          <p:nvPr userDrawn="1"/>
        </p:nvSpPr>
        <p:spPr>
          <a:xfrm>
            <a:off x="10418502"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510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accent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BEBA8EAE-BF5A-486C-A8C5-ECC9F3942E4B}">
                <a14:imgProps xmlns:a14="http://schemas.microsoft.com/office/drawing/2010/main">
                  <a14:imgLayer r:embed="rId3">
                    <a14:imgEffect>
                      <a14:brightnessContrast bright="-12000"/>
                    </a14:imgEffect>
                    <a14:imgEffect>
                      <a14:saturation sat="50000"/>
                    </a14:imgEffect>
                  </a14:imgLayer>
                </a14:imgProps>
              </a:ext>
              <a:ext uri="{28A0092B-C50C-407E-A947-70E740481C1C}">
                <a14:useLocalDpi xmlns:a14="http://schemas.microsoft.com/office/drawing/2010/main" val="0"/>
              </a:ext>
            </a:extLst>
          </a:blip>
          <a:srcRect l="592" r="592"/>
          <a:stretch>
            <a:fillRect/>
          </a:stretch>
        </p:blipFill>
        <p:spPr>
          <a:xfrm>
            <a:off x="-1" y="1"/>
            <a:ext cx="12192001" cy="6858000"/>
          </a:xfrm>
          <a:prstGeom prst="rect">
            <a:avLst/>
          </a:prstGeom>
        </p:spPr>
      </p:pic>
      <p:sp>
        <p:nvSpPr>
          <p:cNvPr id="4" name="矩形 3"/>
          <p:cNvSpPr/>
          <p:nvPr userDrawn="1"/>
        </p:nvSpPr>
        <p:spPr>
          <a:xfrm>
            <a:off x="0" y="1"/>
            <a:ext cx="12192000" cy="6857999"/>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userDrawn="1"/>
        </p:nvSpPr>
        <p:spPr>
          <a:xfrm>
            <a:off x="0" y="1670588"/>
            <a:ext cx="12192000" cy="3516825"/>
          </a:xfrm>
          <a:prstGeom prst="rect">
            <a:avLst/>
          </a:prstGeom>
          <a:solidFill>
            <a:schemeClr val="tx2">
              <a:lumMod val="60000"/>
              <a:lumOff val="40000"/>
            </a:schemeClr>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0" y="1776046"/>
            <a:ext cx="12192000" cy="3305908"/>
          </a:xfrm>
          <a:prstGeom prst="rect">
            <a:avLst/>
          </a:prstGeom>
          <a:solidFill>
            <a:schemeClr val="bg1"/>
          </a:solidFill>
          <a:ln>
            <a:noFill/>
          </a:ln>
          <a:effectLst>
            <a:outerShdw blurRad="292100" sx="102000" sy="102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60" name="组合 59"/>
          <p:cNvGrpSpPr/>
          <p:nvPr userDrawn="1"/>
        </p:nvGrpSpPr>
        <p:grpSpPr>
          <a:xfrm>
            <a:off x="4936352" y="6468762"/>
            <a:ext cx="2319296" cy="261610"/>
            <a:chOff x="4936352" y="6468762"/>
            <a:chExt cx="2319296" cy="261610"/>
          </a:xfrm>
        </p:grpSpPr>
        <p:sp>
          <p:nvSpPr>
            <p:cNvPr id="56" name="文本框 55"/>
            <p:cNvSpPr txBox="1"/>
            <p:nvPr userDrawn="1"/>
          </p:nvSpPr>
          <p:spPr>
            <a:xfrm>
              <a:off x="5245450" y="6468762"/>
              <a:ext cx="1701107" cy="261610"/>
            </a:xfrm>
            <a:prstGeom prst="rect">
              <a:avLst/>
            </a:prstGeom>
            <a:noFill/>
          </p:spPr>
          <p:txBody>
            <a:bodyPr wrap="none" rtlCol="0">
              <a:spAutoFit/>
            </a:bodyPr>
            <a:lstStyle/>
            <a:p>
              <a:pPr algn="ctr"/>
              <a:r>
                <a:rPr lang="zh-CN" altLang="en-US" sz="1100" spc="300" dirty="0">
                  <a:solidFill>
                    <a:schemeClr val="bg1"/>
                  </a:solidFill>
                  <a:latin typeface="+mn-ea"/>
                  <a:ea typeface="+mn-ea"/>
                </a:rPr>
                <a:t>公诚勇毅 三实一新</a:t>
              </a:r>
            </a:p>
          </p:txBody>
        </p:sp>
        <p:grpSp>
          <p:nvGrpSpPr>
            <p:cNvPr id="59" name="组合 58"/>
            <p:cNvGrpSpPr/>
            <p:nvPr userDrawn="1"/>
          </p:nvGrpSpPr>
          <p:grpSpPr>
            <a:xfrm>
              <a:off x="4936352" y="6592514"/>
              <a:ext cx="2319296" cy="0"/>
              <a:chOff x="4913990" y="6592514"/>
              <a:chExt cx="2319296" cy="0"/>
            </a:xfrm>
          </p:grpSpPr>
          <p:cxnSp>
            <p:nvCxnSpPr>
              <p:cNvPr id="57" name="直接连接符 56"/>
              <p:cNvCxnSpPr/>
              <p:nvPr userDrawn="1"/>
            </p:nvCxnSpPr>
            <p:spPr>
              <a:xfrm>
                <a:off x="4913990"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6941744"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3" name="内容占位符 62"/>
          <p:cNvSpPr>
            <a:spLocks noGrp="1"/>
          </p:cNvSpPr>
          <p:nvPr>
            <p:ph sz="quarter" idx="10" hasCustomPrompt="1"/>
          </p:nvPr>
        </p:nvSpPr>
        <p:spPr>
          <a:xfrm>
            <a:off x="3297437" y="2028066"/>
            <a:ext cx="1316885" cy="2223133"/>
          </a:xfrm>
        </p:spPr>
        <p:txBody>
          <a:bodyPr>
            <a:noAutofit/>
          </a:bodyPr>
          <a:lstStyle>
            <a:lvl1pPr marL="0" indent="0" algn="ctr">
              <a:buNone/>
              <a:defRPr sz="23900">
                <a:solidFill>
                  <a:srgbClr val="23457A"/>
                </a:solidFill>
                <a:latin typeface="Facon" pitchFamily="2" charset="0"/>
              </a:defRPr>
            </a:lvl1pPr>
            <a:lvl2pPr marL="457200" indent="0" algn="ctr">
              <a:buNone/>
              <a:defRPr sz="9600">
                <a:latin typeface="Facon" pitchFamily="2" charset="0"/>
              </a:defRPr>
            </a:lvl2pPr>
            <a:lvl3pPr marL="914400" indent="0" algn="ctr">
              <a:buNone/>
              <a:defRPr sz="9600">
                <a:latin typeface="Facon" pitchFamily="2" charset="0"/>
              </a:defRPr>
            </a:lvl3pPr>
            <a:lvl4pPr marL="1371600" indent="0" algn="ctr">
              <a:buNone/>
              <a:defRPr sz="9600">
                <a:latin typeface="Facon" pitchFamily="2" charset="0"/>
              </a:defRPr>
            </a:lvl4pPr>
            <a:lvl5pPr marL="1828800" indent="0" algn="ctr">
              <a:buNone/>
              <a:defRPr sz="9600">
                <a:latin typeface="Facon" pitchFamily="2" charset="0"/>
              </a:defRPr>
            </a:lvl5pPr>
          </a:lstStyle>
          <a:p>
            <a:pPr lvl="0"/>
            <a:r>
              <a:rPr lang="zh-CN" altLang="en-US" dirty="0"/>
              <a:t>对象</a:t>
            </a:r>
          </a:p>
        </p:txBody>
      </p:sp>
      <p:pic>
        <p:nvPicPr>
          <p:cNvPr id="10" name="图片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25971" y="63814"/>
            <a:ext cx="6740056" cy="673037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45" name="任意多边形: 形状 44"/>
          <p:cNvSpPr/>
          <p:nvPr userDrawn="1"/>
        </p:nvSpPr>
        <p:spPr>
          <a:xfrm rot="16200000">
            <a:off x="-998219" y="998216"/>
            <a:ext cx="6858000" cy="4861559"/>
          </a:xfrm>
          <a:custGeom>
            <a:avLst/>
            <a:gdLst>
              <a:gd name="connsiteX0" fmla="*/ 0 w 12192000"/>
              <a:gd name="connsiteY0" fmla="*/ 0 h 3317099"/>
              <a:gd name="connsiteX1" fmla="*/ 12192000 w 12192000"/>
              <a:gd name="connsiteY1" fmla="*/ 0 h 3317099"/>
              <a:gd name="connsiteX2" fmla="*/ 12192000 w 12192000"/>
              <a:gd name="connsiteY2" fmla="*/ 3317099 h 3317099"/>
              <a:gd name="connsiteX3" fmla="*/ 11949809 w 12192000"/>
              <a:gd name="connsiteY3" fmla="*/ 3274129 h 3317099"/>
              <a:gd name="connsiteX4" fmla="*/ 6096000 w 12192000"/>
              <a:gd name="connsiteY4" fmla="*/ 2849880 h 3317099"/>
              <a:gd name="connsiteX5" fmla="*/ 242191 w 12192000"/>
              <a:gd name="connsiteY5" fmla="*/ 3274129 h 3317099"/>
              <a:gd name="connsiteX6" fmla="*/ 0 w 12192000"/>
              <a:gd name="connsiteY6" fmla="*/ 3317099 h 331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17099">
                <a:moveTo>
                  <a:pt x="0" y="0"/>
                </a:moveTo>
                <a:lnTo>
                  <a:pt x="12192000" y="0"/>
                </a:lnTo>
                <a:lnTo>
                  <a:pt x="12192000" y="3317099"/>
                </a:lnTo>
                <a:lnTo>
                  <a:pt x="11949809" y="3274129"/>
                </a:lnTo>
                <a:cubicBezTo>
                  <a:pt x="10278806" y="3006280"/>
                  <a:pt x="8264383" y="2849880"/>
                  <a:pt x="6096000" y="2849880"/>
                </a:cubicBezTo>
                <a:cubicBezTo>
                  <a:pt x="3927617" y="2849880"/>
                  <a:pt x="1913194" y="3006280"/>
                  <a:pt x="242191" y="3274129"/>
                </a:cubicBezTo>
                <a:lnTo>
                  <a:pt x="0" y="3317099"/>
                </a:lnTo>
                <a:close/>
              </a:path>
            </a:pathLst>
          </a:cu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3" name="任意多边形: 形状 42"/>
          <p:cNvSpPr/>
          <p:nvPr userDrawn="1"/>
        </p:nvSpPr>
        <p:spPr>
          <a:xfrm rot="16200000">
            <a:off x="-998220" y="998221"/>
            <a:ext cx="6858000" cy="4861559"/>
          </a:xfrm>
          <a:custGeom>
            <a:avLst/>
            <a:gdLst>
              <a:gd name="connsiteX0" fmla="*/ 0 w 12192000"/>
              <a:gd name="connsiteY0" fmla="*/ 0 h 3317099"/>
              <a:gd name="connsiteX1" fmla="*/ 12192000 w 12192000"/>
              <a:gd name="connsiteY1" fmla="*/ 0 h 3317099"/>
              <a:gd name="connsiteX2" fmla="*/ 12192000 w 12192000"/>
              <a:gd name="connsiteY2" fmla="*/ 3317099 h 3317099"/>
              <a:gd name="connsiteX3" fmla="*/ 11949809 w 12192000"/>
              <a:gd name="connsiteY3" fmla="*/ 3274129 h 3317099"/>
              <a:gd name="connsiteX4" fmla="*/ 6096000 w 12192000"/>
              <a:gd name="connsiteY4" fmla="*/ 2849880 h 3317099"/>
              <a:gd name="connsiteX5" fmla="*/ 242191 w 12192000"/>
              <a:gd name="connsiteY5" fmla="*/ 3274129 h 3317099"/>
              <a:gd name="connsiteX6" fmla="*/ 0 w 12192000"/>
              <a:gd name="connsiteY6" fmla="*/ 3317099 h 331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17099">
                <a:moveTo>
                  <a:pt x="0" y="0"/>
                </a:moveTo>
                <a:lnTo>
                  <a:pt x="12192000" y="0"/>
                </a:lnTo>
                <a:lnTo>
                  <a:pt x="12192000" y="3317099"/>
                </a:lnTo>
                <a:lnTo>
                  <a:pt x="11949809" y="3274129"/>
                </a:lnTo>
                <a:cubicBezTo>
                  <a:pt x="10278806" y="3006280"/>
                  <a:pt x="8264383" y="2849880"/>
                  <a:pt x="6096000" y="2849880"/>
                </a:cubicBezTo>
                <a:cubicBezTo>
                  <a:pt x="3927617" y="2849880"/>
                  <a:pt x="1913194" y="3006280"/>
                  <a:pt x="242191" y="3274129"/>
                </a:cubicBezTo>
                <a:lnTo>
                  <a:pt x="0" y="3317099"/>
                </a:lnTo>
                <a:close/>
              </a:path>
            </a:pathLst>
          </a:custGeom>
          <a:solidFill>
            <a:schemeClr val="accent2">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4" name="任意多边形: 形状 43"/>
          <p:cNvSpPr>
            <a:spLocks noChangeAspect="1"/>
          </p:cNvSpPr>
          <p:nvPr userDrawn="1"/>
        </p:nvSpPr>
        <p:spPr>
          <a:xfrm rot="16200000">
            <a:off x="766996" y="3144282"/>
            <a:ext cx="6858000" cy="569437"/>
          </a:xfrm>
          <a:custGeom>
            <a:avLst/>
            <a:gdLst>
              <a:gd name="connsiteX0" fmla="*/ 0 w 12192000"/>
              <a:gd name="connsiteY0" fmla="*/ 0 h 3317099"/>
              <a:gd name="connsiteX1" fmla="*/ 12192000 w 12192000"/>
              <a:gd name="connsiteY1" fmla="*/ 0 h 3317099"/>
              <a:gd name="connsiteX2" fmla="*/ 12192000 w 12192000"/>
              <a:gd name="connsiteY2" fmla="*/ 3317099 h 3317099"/>
              <a:gd name="connsiteX3" fmla="*/ 11949809 w 12192000"/>
              <a:gd name="connsiteY3" fmla="*/ 3274129 h 3317099"/>
              <a:gd name="connsiteX4" fmla="*/ 6096000 w 12192000"/>
              <a:gd name="connsiteY4" fmla="*/ 2849880 h 3317099"/>
              <a:gd name="connsiteX5" fmla="*/ 242191 w 12192000"/>
              <a:gd name="connsiteY5" fmla="*/ 3274129 h 3317099"/>
              <a:gd name="connsiteX6" fmla="*/ 0 w 12192000"/>
              <a:gd name="connsiteY6" fmla="*/ 3317099 h 3317099"/>
              <a:gd name="connsiteX0-1" fmla="*/ 12192000 w 12283440"/>
              <a:gd name="connsiteY0-2" fmla="*/ 0 h 3317099"/>
              <a:gd name="connsiteX1-3" fmla="*/ 12192000 w 12283440"/>
              <a:gd name="connsiteY1-4" fmla="*/ 3317099 h 3317099"/>
              <a:gd name="connsiteX2-5" fmla="*/ 11949809 w 12283440"/>
              <a:gd name="connsiteY2-6" fmla="*/ 3274129 h 3317099"/>
              <a:gd name="connsiteX3-7" fmla="*/ 6096000 w 12283440"/>
              <a:gd name="connsiteY3-8" fmla="*/ 2849880 h 3317099"/>
              <a:gd name="connsiteX4-9" fmla="*/ 242191 w 12283440"/>
              <a:gd name="connsiteY4-10" fmla="*/ 3274129 h 3317099"/>
              <a:gd name="connsiteX5-11" fmla="*/ 0 w 12283440"/>
              <a:gd name="connsiteY5-12" fmla="*/ 3317099 h 3317099"/>
              <a:gd name="connsiteX6-13" fmla="*/ 0 w 12283440"/>
              <a:gd name="connsiteY6-14" fmla="*/ 0 h 3317099"/>
              <a:gd name="connsiteX7" fmla="*/ 12283440 w 12283440"/>
              <a:gd name="connsiteY7" fmla="*/ 91440 h 3317099"/>
              <a:gd name="connsiteX0-15" fmla="*/ 12192000 w 12192000"/>
              <a:gd name="connsiteY0-16" fmla="*/ 0 h 3317099"/>
              <a:gd name="connsiteX1-17" fmla="*/ 12192000 w 12192000"/>
              <a:gd name="connsiteY1-18" fmla="*/ 3317099 h 3317099"/>
              <a:gd name="connsiteX2-19" fmla="*/ 11949809 w 12192000"/>
              <a:gd name="connsiteY2-20" fmla="*/ 3274129 h 3317099"/>
              <a:gd name="connsiteX3-21" fmla="*/ 6096000 w 12192000"/>
              <a:gd name="connsiteY3-22" fmla="*/ 2849880 h 3317099"/>
              <a:gd name="connsiteX4-23" fmla="*/ 242191 w 12192000"/>
              <a:gd name="connsiteY4-24" fmla="*/ 3274129 h 3317099"/>
              <a:gd name="connsiteX5-25" fmla="*/ 0 w 12192000"/>
              <a:gd name="connsiteY5-26" fmla="*/ 3317099 h 3317099"/>
              <a:gd name="connsiteX6-27" fmla="*/ 0 w 12192000"/>
              <a:gd name="connsiteY6-28" fmla="*/ 0 h 3317099"/>
              <a:gd name="connsiteX0-29" fmla="*/ 12192000 w 12192000"/>
              <a:gd name="connsiteY0-30" fmla="*/ 3317099 h 3317099"/>
              <a:gd name="connsiteX1-31" fmla="*/ 11949809 w 12192000"/>
              <a:gd name="connsiteY1-32" fmla="*/ 3274129 h 3317099"/>
              <a:gd name="connsiteX2-33" fmla="*/ 6096000 w 12192000"/>
              <a:gd name="connsiteY2-34" fmla="*/ 2849880 h 3317099"/>
              <a:gd name="connsiteX3-35" fmla="*/ 242191 w 12192000"/>
              <a:gd name="connsiteY3-36" fmla="*/ 3274129 h 3317099"/>
              <a:gd name="connsiteX4-37" fmla="*/ 0 w 12192000"/>
              <a:gd name="connsiteY4-38" fmla="*/ 3317099 h 3317099"/>
              <a:gd name="connsiteX5-39" fmla="*/ 0 w 12192000"/>
              <a:gd name="connsiteY5-40" fmla="*/ 0 h 3317099"/>
              <a:gd name="connsiteX0-41" fmla="*/ 12192000 w 12192000"/>
              <a:gd name="connsiteY0-42" fmla="*/ 467219 h 467219"/>
              <a:gd name="connsiteX1-43" fmla="*/ 11949809 w 12192000"/>
              <a:gd name="connsiteY1-44" fmla="*/ 424249 h 467219"/>
              <a:gd name="connsiteX2-45" fmla="*/ 6096000 w 12192000"/>
              <a:gd name="connsiteY2-46" fmla="*/ 0 h 467219"/>
              <a:gd name="connsiteX3-47" fmla="*/ 242191 w 12192000"/>
              <a:gd name="connsiteY3-48" fmla="*/ 424249 h 467219"/>
              <a:gd name="connsiteX4-49" fmla="*/ 0 w 12192000"/>
              <a:gd name="connsiteY4-50" fmla="*/ 467219 h 4672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467219">
                <a:moveTo>
                  <a:pt x="12192000" y="467219"/>
                </a:moveTo>
                <a:lnTo>
                  <a:pt x="11949809" y="424249"/>
                </a:lnTo>
                <a:cubicBezTo>
                  <a:pt x="10278806" y="156400"/>
                  <a:pt x="8264383" y="0"/>
                  <a:pt x="6096000" y="0"/>
                </a:cubicBezTo>
                <a:cubicBezTo>
                  <a:pt x="3927617" y="0"/>
                  <a:pt x="1913194" y="156400"/>
                  <a:pt x="242191" y="424249"/>
                </a:cubicBezTo>
                <a:lnTo>
                  <a:pt x="0" y="467219"/>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p:cNvPicPr>
            <a:picLocks noChangeAspect="1"/>
          </p:cNvPicPr>
          <p:nvPr userDrawn="1"/>
        </p:nvPicPr>
        <p:blipFill rotWithShape="1">
          <a:blip r:embed="rId3">
            <a:extLst>
              <a:ext uri="{28A0092B-C50C-407E-A947-70E740481C1C}">
                <a14:useLocalDpi xmlns:a14="http://schemas.microsoft.com/office/drawing/2010/main" val="0"/>
              </a:ext>
            </a:extLst>
          </a:blip>
          <a:srcRect r="50000"/>
          <a:stretch>
            <a:fillRect/>
          </a:stretch>
        </p:blipFill>
        <p:spPr>
          <a:xfrm>
            <a:off x="9203790" y="445078"/>
            <a:ext cx="2988210" cy="596783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1">
    <p:spTree>
      <p:nvGrpSpPr>
        <p:cNvPr id="1" name=""/>
        <p:cNvGrpSpPr/>
        <p:nvPr/>
      </p:nvGrpSpPr>
      <p:grpSpPr>
        <a:xfrm>
          <a:off x="0" y="0"/>
          <a:ext cx="0" cy="0"/>
          <a:chOff x="0" y="0"/>
          <a:chExt cx="0" cy="0"/>
        </a:xfrm>
      </p:grpSpPr>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sp>
        <p:nvSpPr>
          <p:cNvPr id="6" name="文本框 5"/>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p>
        </p:txBody>
      </p:sp>
      <p:sp>
        <p:nvSpPr>
          <p:cNvPr id="142" name="矩形 141"/>
          <p:cNvSpPr/>
          <p:nvPr userDrawn="1"/>
        </p:nvSpPr>
        <p:spPr>
          <a:xfrm>
            <a:off x="12120880" y="96567"/>
            <a:ext cx="71120" cy="350878"/>
          </a:xfrm>
          <a:prstGeom prst="rect">
            <a:avLst/>
          </a:prstGeom>
          <a:solidFill>
            <a:schemeClr val="accent3"/>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222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p:cNvSpPr/>
          <p:nvPr userDrawn="1"/>
        </p:nvSpPr>
        <p:spPr>
          <a:xfrm>
            <a:off x="0" y="532994"/>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57" name="文本占位符 6"/>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8" name="文本占位符 6"/>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p:cNvSpPr>
            <a:spLocks noGrp="1"/>
          </p:cNvSpPr>
          <p:nvPr>
            <p:ph type="body" sz="quarter" idx="16"/>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1" name="文本占位符 6"/>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六张图文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865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53295"/>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图片占位符 63"/>
          <p:cNvSpPr>
            <a:spLocks noGrp="1"/>
          </p:cNvSpPr>
          <p:nvPr>
            <p:ph type="pic" sz="quarter" idx="13"/>
          </p:nvPr>
        </p:nvSpPr>
        <p:spPr>
          <a:xfrm>
            <a:off x="767953"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p:cNvSpPr>
            <a:spLocks noGrp="1"/>
          </p:cNvSpPr>
          <p:nvPr>
            <p:ph type="pic" sz="quarter" idx="14"/>
          </p:nvPr>
        </p:nvSpPr>
        <p:spPr>
          <a:xfrm>
            <a:off x="4357421"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p:cNvSpPr>
            <a:spLocks noGrp="1"/>
          </p:cNvSpPr>
          <p:nvPr>
            <p:ph type="pic" sz="quarter" idx="15"/>
          </p:nvPr>
        </p:nvSpPr>
        <p:spPr>
          <a:xfrm>
            <a:off x="7946889"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1" name="图片占位符 70"/>
          <p:cNvSpPr>
            <a:spLocks noGrp="1"/>
          </p:cNvSpPr>
          <p:nvPr>
            <p:ph type="pic" sz="quarter" idx="16"/>
          </p:nvPr>
        </p:nvSpPr>
        <p:spPr>
          <a:xfrm>
            <a:off x="2562687"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5" name="图片占位符 74"/>
          <p:cNvSpPr>
            <a:spLocks noGrp="1"/>
          </p:cNvSpPr>
          <p:nvPr>
            <p:ph type="pic" sz="quarter" idx="17"/>
          </p:nvPr>
        </p:nvSpPr>
        <p:spPr>
          <a:xfrm>
            <a:off x="6152155"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图片占位符 80"/>
          <p:cNvSpPr>
            <a:spLocks noGrp="1"/>
          </p:cNvSpPr>
          <p:nvPr>
            <p:ph type="pic" sz="quarter" idx="18"/>
          </p:nvPr>
        </p:nvSpPr>
        <p:spPr>
          <a:xfrm>
            <a:off x="9741624"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66" name="文本占位符 6"/>
          <p:cNvSpPr>
            <a:spLocks noGrp="1"/>
          </p:cNvSpPr>
          <p:nvPr>
            <p:ph type="body" sz="quarter" idx="19"/>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7" name="文本占位符 6"/>
          <p:cNvSpPr>
            <a:spLocks noGrp="1"/>
          </p:cNvSpPr>
          <p:nvPr>
            <p:ph type="body" sz="quarter" idx="20"/>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9" name="文本占位符 6"/>
          <p:cNvSpPr>
            <a:spLocks noGrp="1"/>
          </p:cNvSpPr>
          <p:nvPr>
            <p:ph type="body" sz="quarter" idx="21"/>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0" name="文本占位符 6"/>
          <p:cNvSpPr>
            <a:spLocks noGrp="1"/>
          </p:cNvSpPr>
          <p:nvPr>
            <p:ph type="body" sz="quarter" idx="22"/>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2" name="文本占位符 6"/>
          <p:cNvSpPr>
            <a:spLocks noGrp="1"/>
          </p:cNvSpPr>
          <p:nvPr>
            <p:ph type="body" sz="quarter" idx="23"/>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四张图文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userDrawn="1"/>
        </p:nvSpPr>
        <p:spPr>
          <a:xfrm>
            <a:off x="-2392680" y="3707929"/>
            <a:ext cx="16977360" cy="57645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userDrawn="1"/>
        </p:nvSpPr>
        <p:spPr>
          <a:xfrm>
            <a:off x="-2392680" y="3850640"/>
            <a:ext cx="16977360" cy="5764554"/>
          </a:xfrm>
          <a:prstGeom prst="ellipse">
            <a:avLst/>
          </a:prstGeom>
          <a:solidFill>
            <a:schemeClr val="accent2"/>
          </a:solidFill>
          <a:ln>
            <a:noFill/>
          </a:ln>
          <a:effectLst>
            <a:outerShdw blurRad="139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图片占位符 59"/>
          <p:cNvSpPr>
            <a:spLocks noGrp="1"/>
          </p:cNvSpPr>
          <p:nvPr>
            <p:ph type="pic" sz="quarter" idx="13"/>
          </p:nvPr>
        </p:nvSpPr>
        <p:spPr>
          <a:xfrm>
            <a:off x="883921"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2" name="图片占位符 61"/>
          <p:cNvSpPr>
            <a:spLocks noGrp="1"/>
          </p:cNvSpPr>
          <p:nvPr>
            <p:ph type="pic" sz="quarter" idx="14"/>
          </p:nvPr>
        </p:nvSpPr>
        <p:spPr>
          <a:xfrm>
            <a:off x="3642554"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p:cNvSpPr>
            <a:spLocks noGrp="1"/>
          </p:cNvSpPr>
          <p:nvPr>
            <p:ph type="pic" sz="quarter" idx="15"/>
          </p:nvPr>
        </p:nvSpPr>
        <p:spPr>
          <a:xfrm>
            <a:off x="6401187"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p:cNvSpPr>
            <a:spLocks noGrp="1"/>
          </p:cNvSpPr>
          <p:nvPr>
            <p:ph type="pic" sz="quarter" idx="16"/>
          </p:nvPr>
        </p:nvSpPr>
        <p:spPr>
          <a:xfrm>
            <a:off x="9159820"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6" name="文本占位符 6"/>
          <p:cNvSpPr>
            <a:spLocks noGrp="1"/>
          </p:cNvSpPr>
          <p:nvPr>
            <p:ph type="body" sz="quarter" idx="17"/>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7" name="文本占位符 6"/>
          <p:cNvSpPr>
            <a:spLocks noGrp="1"/>
          </p:cNvSpPr>
          <p:nvPr>
            <p:ph type="body" sz="quarter" idx="18"/>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9" name="文本占位符 6"/>
          <p:cNvSpPr>
            <a:spLocks noGrp="1"/>
          </p:cNvSpPr>
          <p:nvPr>
            <p:ph type="body" sz="quarter" idx="19"/>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0" name="文本占位符 6"/>
          <p:cNvSpPr>
            <a:spLocks noGrp="1"/>
          </p:cNvSpPr>
          <p:nvPr>
            <p:ph type="body" sz="quarter" idx="20"/>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1" name="文本占位符 6"/>
          <p:cNvSpPr>
            <a:spLocks noGrp="1"/>
          </p:cNvSpPr>
          <p:nvPr>
            <p:ph type="body" sz="quarter" idx="21"/>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bg1"/>
                </a:solidFill>
                <a:latin typeface="+mn-ea"/>
                <a:ea typeface="+mn-ea"/>
              </a:rPr>
              <a:t>公</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诚</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勇</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毅 三</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实</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一</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新</a:t>
            </a:r>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文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userDrawn="1"/>
        </p:nvSpPr>
        <p:spPr>
          <a:xfrm flipH="1">
            <a:off x="0" y="3753288"/>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1" fmla="*/ 12192000 w 12192000"/>
              <a:gd name="connsiteY0-2" fmla="*/ 0 h 1730415"/>
              <a:gd name="connsiteX1-3" fmla="*/ 6096000 w 12192000"/>
              <a:gd name="connsiteY1-4" fmla="*/ 219919 h 1730415"/>
              <a:gd name="connsiteX2-5" fmla="*/ 0 w 12192000"/>
              <a:gd name="connsiteY2-6" fmla="*/ 0 h 1730415"/>
              <a:gd name="connsiteX3-7" fmla="*/ 0 w 12192000"/>
              <a:gd name="connsiteY3-8" fmla="*/ 1730415 h 1730415"/>
              <a:gd name="connsiteX4-9" fmla="*/ 6096000 w 12192000"/>
              <a:gd name="connsiteY4-10" fmla="*/ 1730415 h 1730415"/>
              <a:gd name="connsiteX5-11" fmla="*/ 12192000 w 12192000"/>
              <a:gd name="connsiteY5-12" fmla="*/ 1730415 h 1730415"/>
              <a:gd name="connsiteX6" fmla="*/ 12192000 w 12192000"/>
              <a:gd name="connsiteY6" fmla="*/ 0 h 1730415"/>
              <a:gd name="connsiteX0-13" fmla="*/ 12192000 w 12192000"/>
              <a:gd name="connsiteY0-14" fmla="*/ 0 h 1730415"/>
              <a:gd name="connsiteX1-15" fmla="*/ 6096000 w 12192000"/>
              <a:gd name="connsiteY1-16" fmla="*/ 219919 h 1730415"/>
              <a:gd name="connsiteX2-17" fmla="*/ 0 w 12192000"/>
              <a:gd name="connsiteY2-18" fmla="*/ 0 h 1730415"/>
              <a:gd name="connsiteX3-19" fmla="*/ 0 w 12192000"/>
              <a:gd name="connsiteY3-20" fmla="*/ 1730415 h 1730415"/>
              <a:gd name="connsiteX4-21" fmla="*/ 6096000 w 12192000"/>
              <a:gd name="connsiteY4-22" fmla="*/ 1730415 h 1730415"/>
              <a:gd name="connsiteX5-23" fmla="*/ 12192000 w 12192000"/>
              <a:gd name="connsiteY5-24" fmla="*/ 1730415 h 1730415"/>
              <a:gd name="connsiteX6-25" fmla="*/ 12192000 w 12192000"/>
              <a:gd name="connsiteY6-26" fmla="*/ 0 h 1730415"/>
              <a:gd name="connsiteX0-27" fmla="*/ 12192000 w 12192000"/>
              <a:gd name="connsiteY0-28" fmla="*/ 0 h 1730415"/>
              <a:gd name="connsiteX1-29" fmla="*/ 6096000 w 12192000"/>
              <a:gd name="connsiteY1-30" fmla="*/ 219919 h 1730415"/>
              <a:gd name="connsiteX2-31" fmla="*/ 0 w 12192000"/>
              <a:gd name="connsiteY2-32" fmla="*/ 0 h 1730415"/>
              <a:gd name="connsiteX3-33" fmla="*/ 0 w 12192000"/>
              <a:gd name="connsiteY3-34" fmla="*/ 1730415 h 1730415"/>
              <a:gd name="connsiteX4-35" fmla="*/ 6096000 w 12192000"/>
              <a:gd name="connsiteY4-36" fmla="*/ 1730415 h 1730415"/>
              <a:gd name="connsiteX5-37" fmla="*/ 12192000 w 12192000"/>
              <a:gd name="connsiteY5-38" fmla="*/ 1730415 h 1730415"/>
              <a:gd name="connsiteX6-39" fmla="*/ 12192000 w 12192000"/>
              <a:gd name="connsiteY6-40" fmla="*/ 0 h 1730415"/>
              <a:gd name="connsiteX0-41" fmla="*/ 12192000 w 12192000"/>
              <a:gd name="connsiteY0-42" fmla="*/ 0 h 1730415"/>
              <a:gd name="connsiteX1-43" fmla="*/ 6096000 w 12192000"/>
              <a:gd name="connsiteY1-44" fmla="*/ 428577 h 1730415"/>
              <a:gd name="connsiteX2-45" fmla="*/ 0 w 12192000"/>
              <a:gd name="connsiteY2-46" fmla="*/ 0 h 1730415"/>
              <a:gd name="connsiteX3-47" fmla="*/ 0 w 12192000"/>
              <a:gd name="connsiteY3-48" fmla="*/ 1730415 h 1730415"/>
              <a:gd name="connsiteX4-49" fmla="*/ 6096000 w 12192000"/>
              <a:gd name="connsiteY4-50" fmla="*/ 1730415 h 1730415"/>
              <a:gd name="connsiteX5-51" fmla="*/ 12192000 w 12192000"/>
              <a:gd name="connsiteY5-52" fmla="*/ 1730415 h 1730415"/>
              <a:gd name="connsiteX6-53" fmla="*/ 12192000 w 12192000"/>
              <a:gd name="connsiteY6-54" fmla="*/ 0 h 1730415"/>
              <a:gd name="connsiteX0-55" fmla="*/ 12192000 w 12192000"/>
              <a:gd name="connsiteY0-56" fmla="*/ 0 h 1730415"/>
              <a:gd name="connsiteX1-57" fmla="*/ 6096000 w 12192000"/>
              <a:gd name="connsiteY1-58" fmla="*/ 428577 h 1730415"/>
              <a:gd name="connsiteX2-59" fmla="*/ 0 w 12192000"/>
              <a:gd name="connsiteY2-60" fmla="*/ 0 h 1730415"/>
              <a:gd name="connsiteX3-61" fmla="*/ 0 w 12192000"/>
              <a:gd name="connsiteY3-62" fmla="*/ 1730415 h 1730415"/>
              <a:gd name="connsiteX4-63" fmla="*/ 6096000 w 12192000"/>
              <a:gd name="connsiteY4-64" fmla="*/ 1730415 h 1730415"/>
              <a:gd name="connsiteX5-65" fmla="*/ 12192000 w 12192000"/>
              <a:gd name="connsiteY5-66" fmla="*/ 1730415 h 1730415"/>
              <a:gd name="connsiteX6-67" fmla="*/ 12192000 w 12192000"/>
              <a:gd name="connsiteY6-68" fmla="*/ 0 h 1730415"/>
              <a:gd name="connsiteX0-69" fmla="*/ 12192000 w 12192000"/>
              <a:gd name="connsiteY0-70" fmla="*/ 0 h 1730415"/>
              <a:gd name="connsiteX1-71" fmla="*/ 6096000 w 12192000"/>
              <a:gd name="connsiteY1-72" fmla="*/ 428577 h 1730415"/>
              <a:gd name="connsiteX2-73" fmla="*/ 0 w 12192000"/>
              <a:gd name="connsiteY2-74" fmla="*/ 0 h 1730415"/>
              <a:gd name="connsiteX3-75" fmla="*/ 0 w 12192000"/>
              <a:gd name="connsiteY3-76" fmla="*/ 1730415 h 1730415"/>
              <a:gd name="connsiteX4-77" fmla="*/ 6096000 w 12192000"/>
              <a:gd name="connsiteY4-78" fmla="*/ 1730415 h 1730415"/>
              <a:gd name="connsiteX5-79" fmla="*/ 12192000 w 12192000"/>
              <a:gd name="connsiteY5-80" fmla="*/ 1730415 h 1730415"/>
              <a:gd name="connsiteX6-81" fmla="*/ 12192000 w 12192000"/>
              <a:gd name="connsiteY6-82" fmla="*/ 0 h 17304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2192000" h="1730415">
                <a:moveTo>
                  <a:pt x="12192000" y="0"/>
                </a:moveTo>
                <a:cubicBezTo>
                  <a:pt x="10599838" y="191556"/>
                  <a:pt x="8139575" y="436294"/>
                  <a:pt x="6096000" y="428577"/>
                </a:cubicBezTo>
                <a:cubicBezTo>
                  <a:pt x="4052425" y="436294"/>
                  <a:pt x="1464841" y="174350"/>
                  <a:pt x="0" y="0"/>
                </a:cubicBezTo>
                <a:lnTo>
                  <a:pt x="0" y="1730415"/>
                </a:lnTo>
                <a:lnTo>
                  <a:pt x="6096000" y="1730415"/>
                </a:lnTo>
                <a:lnTo>
                  <a:pt x="12192000" y="1730415"/>
                </a:lnTo>
                <a:lnTo>
                  <a:pt x="1219200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p:cNvSpPr/>
          <p:nvPr userDrawn="1"/>
        </p:nvSpPr>
        <p:spPr>
          <a:xfrm flipH="1">
            <a:off x="0" y="4074290"/>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1" fmla="*/ 12192000 w 12192000"/>
              <a:gd name="connsiteY0-2" fmla="*/ 0 h 1730415"/>
              <a:gd name="connsiteX1-3" fmla="*/ 6096000 w 12192000"/>
              <a:gd name="connsiteY1-4" fmla="*/ 219919 h 1730415"/>
              <a:gd name="connsiteX2-5" fmla="*/ 0 w 12192000"/>
              <a:gd name="connsiteY2-6" fmla="*/ 0 h 1730415"/>
              <a:gd name="connsiteX3-7" fmla="*/ 0 w 12192000"/>
              <a:gd name="connsiteY3-8" fmla="*/ 1730415 h 1730415"/>
              <a:gd name="connsiteX4-9" fmla="*/ 6096000 w 12192000"/>
              <a:gd name="connsiteY4-10" fmla="*/ 1730415 h 1730415"/>
              <a:gd name="connsiteX5-11" fmla="*/ 12192000 w 12192000"/>
              <a:gd name="connsiteY5-12" fmla="*/ 1730415 h 1730415"/>
              <a:gd name="connsiteX6" fmla="*/ 12192000 w 12192000"/>
              <a:gd name="connsiteY6" fmla="*/ 0 h 1730415"/>
              <a:gd name="connsiteX0-13" fmla="*/ 12192000 w 12192000"/>
              <a:gd name="connsiteY0-14" fmla="*/ 0 h 1730415"/>
              <a:gd name="connsiteX1-15" fmla="*/ 6096000 w 12192000"/>
              <a:gd name="connsiteY1-16" fmla="*/ 219919 h 1730415"/>
              <a:gd name="connsiteX2-17" fmla="*/ 0 w 12192000"/>
              <a:gd name="connsiteY2-18" fmla="*/ 0 h 1730415"/>
              <a:gd name="connsiteX3-19" fmla="*/ 0 w 12192000"/>
              <a:gd name="connsiteY3-20" fmla="*/ 1730415 h 1730415"/>
              <a:gd name="connsiteX4-21" fmla="*/ 6096000 w 12192000"/>
              <a:gd name="connsiteY4-22" fmla="*/ 1730415 h 1730415"/>
              <a:gd name="connsiteX5-23" fmla="*/ 12192000 w 12192000"/>
              <a:gd name="connsiteY5-24" fmla="*/ 1730415 h 1730415"/>
              <a:gd name="connsiteX6-25" fmla="*/ 12192000 w 12192000"/>
              <a:gd name="connsiteY6-26" fmla="*/ 0 h 1730415"/>
              <a:gd name="connsiteX0-27" fmla="*/ 12192000 w 12192000"/>
              <a:gd name="connsiteY0-28" fmla="*/ 0 h 1730415"/>
              <a:gd name="connsiteX1-29" fmla="*/ 6096000 w 12192000"/>
              <a:gd name="connsiteY1-30" fmla="*/ 219919 h 1730415"/>
              <a:gd name="connsiteX2-31" fmla="*/ 0 w 12192000"/>
              <a:gd name="connsiteY2-32" fmla="*/ 0 h 1730415"/>
              <a:gd name="connsiteX3-33" fmla="*/ 0 w 12192000"/>
              <a:gd name="connsiteY3-34" fmla="*/ 1730415 h 1730415"/>
              <a:gd name="connsiteX4-35" fmla="*/ 6096000 w 12192000"/>
              <a:gd name="connsiteY4-36" fmla="*/ 1730415 h 1730415"/>
              <a:gd name="connsiteX5-37" fmla="*/ 12192000 w 12192000"/>
              <a:gd name="connsiteY5-38" fmla="*/ 1730415 h 1730415"/>
              <a:gd name="connsiteX6-39" fmla="*/ 12192000 w 12192000"/>
              <a:gd name="connsiteY6-40" fmla="*/ 0 h 17304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2192000" h="1730415">
                <a:moveTo>
                  <a:pt x="12192000" y="0"/>
                </a:moveTo>
                <a:cubicBezTo>
                  <a:pt x="10460941" y="119605"/>
                  <a:pt x="8139575" y="227636"/>
                  <a:pt x="6096000" y="219919"/>
                </a:cubicBezTo>
                <a:cubicBezTo>
                  <a:pt x="4052425" y="227636"/>
                  <a:pt x="1869955" y="131179"/>
                  <a:pt x="0" y="0"/>
                </a:cubicBezTo>
                <a:lnTo>
                  <a:pt x="0" y="1730415"/>
                </a:lnTo>
                <a:lnTo>
                  <a:pt x="6096000" y="1730415"/>
                </a:lnTo>
                <a:lnTo>
                  <a:pt x="12192000" y="1730415"/>
                </a:lnTo>
                <a:lnTo>
                  <a:pt x="1219200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图片占位符 58"/>
          <p:cNvSpPr>
            <a:spLocks noGrp="1"/>
          </p:cNvSpPr>
          <p:nvPr>
            <p:ph type="pic" sz="quarter" idx="13"/>
          </p:nvPr>
        </p:nvSpPr>
        <p:spPr>
          <a:xfrm>
            <a:off x="1261234"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77800" dist="38100" algn="l" rotWithShape="0">
              <a:prstClr val="black">
                <a:alpha val="20000"/>
              </a:prstClr>
            </a:outerShdw>
          </a:effectLst>
          <a:scene3d>
            <a:camera prst="perspectiveLeft"/>
            <a:lightRig rig="threePt" dir="t"/>
          </a:scene3d>
        </p:spPr>
        <p:txBody>
          <a:bodyPr wrap="square">
            <a:noAutofit/>
          </a:bodyPr>
          <a:lstStyle/>
          <a:p>
            <a:endParaRPr lang="zh-CN" altLang="en-US"/>
          </a:p>
        </p:txBody>
      </p:sp>
      <p:sp>
        <p:nvSpPr>
          <p:cNvPr id="61" name="图片占位符 60"/>
          <p:cNvSpPr>
            <a:spLocks noGrp="1"/>
          </p:cNvSpPr>
          <p:nvPr>
            <p:ph type="pic" sz="quarter" idx="14"/>
          </p:nvPr>
        </p:nvSpPr>
        <p:spPr>
          <a:xfrm>
            <a:off x="8525095"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27000" dist="38100" dir="10800000" algn="r" rotWithShape="0">
              <a:prstClr val="black">
                <a:alpha val="20000"/>
              </a:prstClr>
            </a:outerShdw>
          </a:effectLst>
          <a:scene3d>
            <a:camera prst="perspectiveRight"/>
            <a:lightRig rig="threePt" dir="t"/>
          </a:scene3d>
        </p:spPr>
        <p:txBody>
          <a:bodyPr wrap="square">
            <a:noAutofit/>
          </a:bodyPr>
          <a:lstStyle/>
          <a:p>
            <a:endParaRPr lang="zh-CN" altLang="en-US"/>
          </a:p>
        </p:txBody>
      </p:sp>
      <p:sp>
        <p:nvSpPr>
          <p:cNvPr id="66" name="图片占位符 65"/>
          <p:cNvSpPr>
            <a:spLocks noGrp="1"/>
          </p:cNvSpPr>
          <p:nvPr>
            <p:ph type="pic" sz="quarter" idx="15"/>
          </p:nvPr>
        </p:nvSpPr>
        <p:spPr>
          <a:xfrm>
            <a:off x="4870735" y="2000995"/>
            <a:ext cx="2553198" cy="2622134"/>
          </a:xfrm>
          <a:custGeom>
            <a:avLst/>
            <a:gdLst>
              <a:gd name="connsiteX0" fmla="*/ 0 w 2594851"/>
              <a:gd name="connsiteY0" fmla="*/ 0 h 3470916"/>
              <a:gd name="connsiteX1" fmla="*/ 2594851 w 2594851"/>
              <a:gd name="connsiteY1" fmla="*/ 0 h 3470916"/>
              <a:gd name="connsiteX2" fmla="*/ 2594851 w 2594851"/>
              <a:gd name="connsiteY2" fmla="*/ 3470916 h 3470916"/>
              <a:gd name="connsiteX3" fmla="*/ 0 w 2594851"/>
              <a:gd name="connsiteY3" fmla="*/ 3470916 h 3470916"/>
            </a:gdLst>
            <a:ahLst/>
            <a:cxnLst>
              <a:cxn ang="0">
                <a:pos x="connsiteX0" y="connsiteY0"/>
              </a:cxn>
              <a:cxn ang="0">
                <a:pos x="connsiteX1" y="connsiteY1"/>
              </a:cxn>
              <a:cxn ang="0">
                <a:pos x="connsiteX2" y="connsiteY2"/>
              </a:cxn>
              <a:cxn ang="0">
                <a:pos x="connsiteX3" y="connsiteY3"/>
              </a:cxn>
            </a:cxnLst>
            <a:rect l="l" t="t" r="r" b="b"/>
            <a:pathLst>
              <a:path w="2594851" h="3470916">
                <a:moveTo>
                  <a:pt x="0" y="0"/>
                </a:moveTo>
                <a:lnTo>
                  <a:pt x="2594851" y="0"/>
                </a:lnTo>
                <a:lnTo>
                  <a:pt x="2594851" y="3470916"/>
                </a:lnTo>
                <a:lnTo>
                  <a:pt x="0" y="3470916"/>
                </a:lnTo>
                <a:close/>
              </a:path>
            </a:pathLst>
          </a:custGeom>
          <a:ln w="44450">
            <a:solidFill>
              <a:schemeClr val="bg1"/>
            </a:solidFill>
          </a:ln>
          <a:effectLst>
            <a:outerShdw blurRad="228600" sx="102000" sy="102000" algn="ctr" rotWithShape="0">
              <a:prstClr val="black">
                <a:alpha val="20000"/>
              </a:prstClr>
            </a:outerShdw>
          </a:effectLst>
        </p:spPr>
        <p:txBody>
          <a:bodyPr wrap="square">
            <a:noAutofit/>
          </a:bodyPr>
          <a:lstStyle/>
          <a:p>
            <a:endParaRPr lang="zh-CN" altLang="en-US"/>
          </a:p>
        </p:txBody>
      </p:sp>
      <p:sp>
        <p:nvSpPr>
          <p:cNvPr id="65" name="文本占位符 6"/>
          <p:cNvSpPr>
            <a:spLocks noGrp="1"/>
          </p:cNvSpPr>
          <p:nvPr>
            <p:ph type="body" sz="quarter" idx="16"/>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7" name="文本占位符 6"/>
          <p:cNvSpPr>
            <a:spLocks noGrp="1"/>
          </p:cNvSpPr>
          <p:nvPr>
            <p:ph type="body" sz="quarter" idx="17"/>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8" name="文本占位符 6"/>
          <p:cNvSpPr>
            <a:spLocks noGrp="1"/>
          </p:cNvSpPr>
          <p:nvPr>
            <p:ph type="body" sz="quarter" idx="18"/>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9" name="文本占位符 6"/>
          <p:cNvSpPr>
            <a:spLocks noGrp="1"/>
          </p:cNvSpPr>
          <p:nvPr>
            <p:ph type="body" sz="quarter" idx="19"/>
          </p:nvPr>
        </p:nvSpPr>
        <p:spPr>
          <a:xfrm>
            <a:off x="10064400" y="87340"/>
            <a:ext cx="198536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0" name="文本占位符 6"/>
          <p:cNvSpPr>
            <a:spLocks noGrp="1"/>
          </p:cNvSpPr>
          <p:nvPr>
            <p:ph type="body" sz="quarter" idx="20"/>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bg1"/>
                </a:solidFill>
                <a:latin typeface="+mn-ea"/>
                <a:ea typeface="+mn-ea"/>
              </a:rPr>
              <a:t>公</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诚</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勇</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毅 三</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实</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一</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新</a:t>
            </a:r>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两张图文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userDrawn="1"/>
        </p:nvSpPr>
        <p:spPr>
          <a:xfrm>
            <a:off x="0" y="3726208"/>
            <a:ext cx="12192000" cy="30036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24935" y="569008"/>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52"/>
          <p:cNvSpPr/>
          <p:nvPr userDrawn="1"/>
        </p:nvSpPr>
        <p:spPr>
          <a:xfrm>
            <a:off x="0" y="3854368"/>
            <a:ext cx="12192000" cy="3003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t>‹#›</a:t>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图片占位符 61"/>
          <p:cNvSpPr>
            <a:spLocks noGrp="1"/>
          </p:cNvSpPr>
          <p:nvPr>
            <p:ph type="pic" sz="quarter" idx="14"/>
          </p:nvPr>
        </p:nvSpPr>
        <p:spPr>
          <a:xfrm>
            <a:off x="7245460" y="1855886"/>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sp>
        <p:nvSpPr>
          <p:cNvPr id="60" name="图片占位符 59"/>
          <p:cNvSpPr>
            <a:spLocks noGrp="1"/>
          </p:cNvSpPr>
          <p:nvPr>
            <p:ph type="pic" sz="quarter" idx="13"/>
          </p:nvPr>
        </p:nvSpPr>
        <p:spPr>
          <a:xfrm>
            <a:off x="1539142" y="1855885"/>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sp>
        <p:nvSpPr>
          <p:cNvPr id="71" name="文本占位符 6"/>
          <p:cNvSpPr>
            <a:spLocks noGrp="1"/>
          </p:cNvSpPr>
          <p:nvPr>
            <p:ph type="body" sz="quarter" idx="15"/>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2" name="文本占位符 6"/>
          <p:cNvSpPr>
            <a:spLocks noGrp="1"/>
          </p:cNvSpPr>
          <p:nvPr>
            <p:ph type="body" sz="quarter" idx="16"/>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73" name="文本占位符 6"/>
          <p:cNvSpPr>
            <a:spLocks noGrp="1"/>
          </p:cNvSpPr>
          <p:nvPr>
            <p:ph type="body" sz="quarter" idx="17"/>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4" name="文本占位符 6"/>
          <p:cNvSpPr>
            <a:spLocks noGrp="1"/>
          </p:cNvSpPr>
          <p:nvPr>
            <p:ph type="body" sz="quarter" idx="18"/>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5" name="文本占位符 6"/>
          <p:cNvSpPr>
            <a:spLocks noGrp="1"/>
          </p:cNvSpPr>
          <p:nvPr>
            <p:ph type="body" sz="quarter" idx="19"/>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 name="文本框 7"/>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bg1"/>
                </a:solidFill>
                <a:latin typeface="+mn-ea"/>
                <a:ea typeface="+mn-ea"/>
              </a:rPr>
              <a:t>公</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诚</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勇</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毅 三</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实</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一</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新</a:t>
            </a:r>
          </a:p>
        </p:txBody>
      </p:sp>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3036"/>
            <a:ext cx="446858" cy="44621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F3C242-7F95-44DB-80BE-49C4BD2CCD4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tags" Target="../tags/tag47.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5" Type="http://schemas.openxmlformats.org/officeDocument/2006/relationships/notesSlide" Target="../notesSlides/notesSlide10.xml"/><Relationship Id="rId10" Type="http://schemas.openxmlformats.org/officeDocument/2006/relationships/tags" Target="../tags/tag45.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tags" Target="../tags/tag51.xml"/><Relationship Id="rId7" Type="http://schemas.microsoft.com/office/2007/relationships/hdphoto" Target="../media/hdphoto4.wdp"/><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16.png"/><Relationship Id="rId5" Type="http://schemas.openxmlformats.org/officeDocument/2006/relationships/notesSlide" Target="../notesSlides/notesSlide11.xml"/><Relationship Id="rId4"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3.xml"/><Relationship Id="rId1" Type="http://schemas.openxmlformats.org/officeDocument/2006/relationships/tags" Target="../tags/tag52.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notesSlide" Target="../notesSlides/notesSlide13.xml"/><Relationship Id="rId5" Type="http://schemas.openxmlformats.org/officeDocument/2006/relationships/slideLayout" Target="../slideLayouts/slideLayout5.xml"/><Relationship Id="rId4" Type="http://schemas.openxmlformats.org/officeDocument/2006/relationships/tags" Target="../tags/tag5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5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59.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6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6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3.xml"/><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notesSlide" Target="../notesSlides/notesSlide5.xml"/><Relationship Id="rId2" Type="http://schemas.openxmlformats.org/officeDocument/2006/relationships/tags" Target="../tags/tag5.xml"/><Relationship Id="rId16"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5" Type="http://schemas.openxmlformats.org/officeDocument/2006/relationships/tags" Target="../tags/tag18.xml"/><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notesSlide" Target="../notesSlides/notesSlide7.xml"/><Relationship Id="rId4"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9.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tags" Target="../tags/tag35.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tags" Target="../tags/tag34.xml"/><Relationship Id="rId17" Type="http://schemas.microsoft.com/office/2007/relationships/hdphoto" Target="../media/hdphoto3.wdp"/><Relationship Id="rId2" Type="http://schemas.openxmlformats.org/officeDocument/2006/relationships/tags" Target="../tags/tag24.xml"/><Relationship Id="rId16" Type="http://schemas.openxmlformats.org/officeDocument/2006/relationships/image" Target="../media/image15.png"/><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5" Type="http://schemas.openxmlformats.org/officeDocument/2006/relationships/tags" Target="../tags/tag27.xml"/><Relationship Id="rId15" Type="http://schemas.openxmlformats.org/officeDocument/2006/relationships/notesSlide" Target="../notesSlides/notesSlide9.xml"/><Relationship Id="rId10" Type="http://schemas.openxmlformats.org/officeDocument/2006/relationships/tags" Target="../tags/tag32.xml"/><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43784" y="2367171"/>
            <a:ext cx="9704433" cy="2123658"/>
          </a:xfrm>
          <a:prstGeom prst="rect">
            <a:avLst/>
          </a:prstGeom>
        </p:spPr>
        <p:txBody>
          <a:bodyPr wrap="square">
            <a:spAutoFit/>
          </a:bodyPr>
          <a:lstStyle/>
          <a:p>
            <a:pPr algn="ctr"/>
            <a:r>
              <a:rPr lang="en-US" altLang="zh-CN" sz="4400" b="1" dirty="0">
                <a:solidFill>
                  <a:schemeClr val="bg1"/>
                </a:solidFill>
                <a:latin typeface="+mj-ea"/>
                <a:ea typeface="+mj-ea"/>
              </a:rPr>
              <a:t>Female representation on boards and CEO performanceinduced turnover: Evidence from Russia</a:t>
            </a:r>
          </a:p>
        </p:txBody>
      </p:sp>
      <p:sp>
        <p:nvSpPr>
          <p:cNvPr id="8" name="矩形 7"/>
          <p:cNvSpPr/>
          <p:nvPr/>
        </p:nvSpPr>
        <p:spPr>
          <a:xfrm>
            <a:off x="4454709" y="4827718"/>
            <a:ext cx="3282950" cy="398780"/>
          </a:xfrm>
          <a:prstGeom prst="rect">
            <a:avLst/>
          </a:prstGeom>
        </p:spPr>
        <p:txBody>
          <a:bodyPr wrap="none">
            <a:spAutoFit/>
          </a:bodyPr>
          <a:lstStyle/>
          <a:p>
            <a:r>
              <a:rPr lang="zh-CN" altLang="en-US" sz="2000" spc="-150" dirty="0">
                <a:solidFill>
                  <a:schemeClr val="bg1"/>
                </a:solidFill>
                <a:latin typeface="+mj-ea"/>
                <a:sym typeface="Wingdings 3" panose="05040102010807070707" pitchFamily="18" charset="2"/>
              </a:rPr>
              <a:t></a:t>
            </a:r>
            <a:r>
              <a:rPr lang="en-US" altLang="zh-CN" sz="2000" spc="-150" dirty="0">
                <a:solidFill>
                  <a:schemeClr val="bg1"/>
                </a:solidFill>
                <a:latin typeface="+mj-ea"/>
                <a:sym typeface="Wingdings 3" panose="05040102010807070707" pitchFamily="18" charset="2"/>
              </a:rPr>
              <a:t>PRESENTER</a:t>
            </a:r>
            <a:r>
              <a:rPr lang="zh-CN" altLang="en-US" sz="2000" b="1" dirty="0">
                <a:solidFill>
                  <a:schemeClr val="bg1"/>
                </a:solidFill>
                <a:latin typeface="黑体" panose="02010609060101010101" pitchFamily="49" charset="-122"/>
                <a:ea typeface="黑体" panose="02010609060101010101" pitchFamily="49" charset="-122"/>
              </a:rPr>
              <a:t>：井沫涵</a:t>
            </a:r>
            <a:r>
              <a:rPr lang="en-US" altLang="zh-CN" sz="2000" b="1" dirty="0">
                <a:solidFill>
                  <a:schemeClr val="bg1"/>
                </a:solidFill>
                <a:latin typeface="黑体" panose="02010609060101010101" pitchFamily="49" charset="-122"/>
                <a:ea typeface="黑体" panose="02010609060101010101" pitchFamily="49" charset="-122"/>
              </a:rPr>
              <a:t> </a:t>
            </a:r>
            <a:r>
              <a:rPr lang="zh-CN" altLang="en-US" sz="2000" b="1" dirty="0">
                <a:solidFill>
                  <a:schemeClr val="bg1"/>
                </a:solidFill>
                <a:latin typeface="黑体" panose="02010609060101010101" pitchFamily="49" charset="-122"/>
                <a:ea typeface="黑体" panose="02010609060101010101" pitchFamily="49" charset="-122"/>
              </a:rPr>
              <a:t>马川</a:t>
            </a:r>
          </a:p>
        </p:txBody>
      </p:sp>
      <p:sp>
        <p:nvSpPr>
          <p:cNvPr id="9" name="矩形 8"/>
          <p:cNvSpPr/>
          <p:nvPr/>
        </p:nvSpPr>
        <p:spPr>
          <a:xfrm>
            <a:off x="7868776" y="4586418"/>
            <a:ext cx="309880" cy="398780"/>
          </a:xfrm>
          <a:prstGeom prst="rect">
            <a:avLst/>
          </a:prstGeom>
        </p:spPr>
        <p:txBody>
          <a:bodyPr wrap="none">
            <a:spAutoFit/>
          </a:bodyPr>
          <a:lstStyle/>
          <a:p>
            <a:endParaRPr lang="zh-CN" altLang="en-US" sz="2000" b="1" dirty="0">
              <a:solidFill>
                <a:schemeClr val="bg1"/>
              </a:solidFill>
              <a:latin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23"/>
          <p:cNvSpPr/>
          <p:nvPr/>
        </p:nvSpPr>
        <p:spPr>
          <a:xfrm>
            <a:off x="579120" y="654685"/>
            <a:ext cx="11105515" cy="1075690"/>
          </a:xfrm>
          <a:custGeom>
            <a:avLst/>
            <a:gdLst>
              <a:gd name="connsiteX0" fmla="*/ 768 w 17489"/>
              <a:gd name="connsiteY0" fmla="*/ 104 h 1694"/>
              <a:gd name="connsiteX1" fmla="*/ 17489 w 17489"/>
              <a:gd name="connsiteY1" fmla="*/ 69 h 1694"/>
              <a:gd name="connsiteX2" fmla="*/ 17480 w 17489"/>
              <a:gd name="connsiteY2" fmla="*/ 0 h 1694"/>
              <a:gd name="connsiteX3" fmla="*/ 16429 w 17489"/>
              <a:gd name="connsiteY3" fmla="*/ 1694 h 1694"/>
              <a:gd name="connsiteX4" fmla="*/ 0 w 17489"/>
              <a:gd name="connsiteY4" fmla="*/ 1642 h 1694"/>
              <a:gd name="connsiteX5" fmla="*/ 26 w 17489"/>
              <a:gd name="connsiteY5" fmla="*/ 1624 h 1694"/>
              <a:gd name="connsiteX6" fmla="*/ 768 w 17489"/>
              <a:gd name="connsiteY6" fmla="*/ 104 h 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89" h="1694">
                <a:moveTo>
                  <a:pt x="768" y="104"/>
                </a:moveTo>
                <a:lnTo>
                  <a:pt x="17489" y="69"/>
                </a:lnTo>
                <a:lnTo>
                  <a:pt x="17480" y="0"/>
                </a:lnTo>
                <a:cubicBezTo>
                  <a:pt x="17480" y="146"/>
                  <a:pt x="16575" y="1694"/>
                  <a:pt x="16429" y="1694"/>
                </a:cubicBezTo>
                <a:lnTo>
                  <a:pt x="0" y="1642"/>
                </a:lnTo>
                <a:lnTo>
                  <a:pt x="26" y="1624"/>
                </a:lnTo>
                <a:cubicBezTo>
                  <a:pt x="26" y="1478"/>
                  <a:pt x="622" y="104"/>
                  <a:pt x="768" y="104"/>
                </a:cubicBezTo>
                <a:close/>
              </a:path>
            </a:pathLst>
          </a:custGeom>
          <a:gradFill>
            <a:gsLst>
              <a:gs pos="55000">
                <a:schemeClr val="accent5"/>
              </a:gs>
              <a:gs pos="0">
                <a:schemeClr val="accent5">
                  <a:lumMod val="25000"/>
                  <a:lumOff val="75000"/>
                </a:schemeClr>
              </a:gs>
              <a:gs pos="100000">
                <a:schemeClr val="accent5">
                  <a:lumMod val="85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05" name="文本占位符 4"/>
          <p:cNvSpPr>
            <a:spLocks noGrp="1"/>
          </p:cNvSpPr>
          <p:nvPr>
            <p:ph type="body" sz="quarter" idx="13"/>
          </p:nvPr>
        </p:nvSpPr>
        <p:spPr/>
        <p:txBody>
          <a:bodyPr/>
          <a:lstStyle/>
          <a:p>
            <a:pPr algn="ctr"/>
            <a:r>
              <a:rPr lang="zh-CN" altLang="en-US" dirty="0"/>
              <a:t>研究背景</a:t>
            </a:r>
          </a:p>
        </p:txBody>
      </p:sp>
      <p:sp>
        <p:nvSpPr>
          <p:cNvPr id="3" name="灯片编号占位符 2"/>
          <p:cNvSpPr>
            <a:spLocks noGrp="1"/>
          </p:cNvSpPr>
          <p:nvPr>
            <p:ph type="sldNum" sz="quarter" idx="12"/>
          </p:nvPr>
        </p:nvSpPr>
        <p:spPr>
          <a:xfrm>
            <a:off x="10761970" y="6332237"/>
            <a:ext cx="914093" cy="291556"/>
          </a:xfrm>
        </p:spPr>
        <p:txBody>
          <a:bodyPr/>
          <a:lstStyle/>
          <a:p>
            <a:r>
              <a:rPr lang="zh-CN" altLang="en-US"/>
              <a:t>  </a:t>
            </a:r>
            <a:r>
              <a:rPr lang="en-US" altLang="zh-CN" spc="90"/>
              <a:t>Page </a:t>
            </a:r>
            <a:fld id="{7CFB1EEF-B761-4911-A2FD-18DBD3241D03}" type="slidenum">
              <a:rPr lang="zh-CN" altLang="en-US" spc="90" smtClean="0"/>
              <a:t>10</a:t>
            </a:fld>
            <a:endParaRPr lang="zh-CN" altLang="en-US" spc="90" dirty="0"/>
          </a:p>
        </p:txBody>
      </p:sp>
      <p:sp>
        <p:nvSpPr>
          <p:cNvPr id="29" name="文本占位符 5"/>
          <p:cNvSpPr>
            <a:spLocks noGrp="1"/>
          </p:cNvSpPr>
          <p:nvPr/>
        </p:nvSpPr>
        <p:spPr>
          <a:xfrm>
            <a:off x="1558925" y="88900"/>
            <a:ext cx="176911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a:solidFill>
                  <a:schemeClr val="accent2"/>
                </a:solidFill>
                <a:sym typeface="+mn-ea"/>
              </a:rPr>
              <a:t>Theory </a:t>
            </a:r>
            <a:endParaRPr lang="en-US" altLang="zh-CN" b="1" dirty="0">
              <a:solidFill>
                <a:schemeClr val="accent2">
                  <a:lumMod val="90000"/>
                  <a:lumOff val="10000"/>
                </a:schemeClr>
              </a:solidFill>
            </a:endParaRPr>
          </a:p>
        </p:txBody>
      </p:sp>
      <p:sp>
        <p:nvSpPr>
          <p:cNvPr id="9" name="文本框 8"/>
          <p:cNvSpPr txBox="1"/>
          <p:nvPr>
            <p:custDataLst>
              <p:tags r:id="rId1"/>
            </p:custDataLst>
          </p:nvPr>
        </p:nvSpPr>
        <p:spPr>
          <a:xfrm>
            <a:off x="2313940" y="2051050"/>
            <a:ext cx="2384425" cy="1630045"/>
          </a:xfrm>
          <a:prstGeom prst="rect">
            <a:avLst/>
          </a:prstGeom>
          <a:noFill/>
        </p:spPr>
        <p:txBody>
          <a:bodyPr wrap="square" rtlCol="0">
            <a:spAutoFit/>
          </a:bodyPr>
          <a:lstStyle/>
          <a:p>
            <a:pPr algn="ctr"/>
            <a:r>
              <a:rPr lang="en-US" altLang="zh-CN" sz="2000" b="1" dirty="0">
                <a:solidFill>
                  <a:schemeClr val="accent2"/>
                </a:solidFill>
                <a:latin typeface="+mj-ea"/>
                <a:ea typeface="+mj-ea"/>
              </a:rPr>
              <a:t>Agency costs arise when boards monitor in a loose manner</a:t>
            </a:r>
          </a:p>
        </p:txBody>
      </p:sp>
      <p:sp>
        <p:nvSpPr>
          <p:cNvPr id="13" name="文本框 12"/>
          <p:cNvSpPr txBox="1"/>
          <p:nvPr>
            <p:custDataLst>
              <p:tags r:id="rId2"/>
            </p:custDataLst>
          </p:nvPr>
        </p:nvSpPr>
        <p:spPr>
          <a:xfrm>
            <a:off x="4954270" y="1814195"/>
            <a:ext cx="2465705" cy="1938020"/>
          </a:xfrm>
          <a:prstGeom prst="rect">
            <a:avLst/>
          </a:prstGeom>
          <a:noFill/>
        </p:spPr>
        <p:txBody>
          <a:bodyPr wrap="square" rtlCol="0">
            <a:spAutoFit/>
          </a:bodyPr>
          <a:lstStyle/>
          <a:p>
            <a:pPr algn="ctr"/>
            <a:r>
              <a:rPr lang="en-US" altLang="zh-CN" sz="2000" b="1" dirty="0">
                <a:solidFill>
                  <a:schemeClr val="accent2"/>
                </a:solidFill>
                <a:latin typeface="+mj-ea"/>
                <a:ea typeface="+mj-ea"/>
              </a:rPr>
              <a:t>Friendship between CEOs and their directors can jeopardize board independence</a:t>
            </a:r>
          </a:p>
        </p:txBody>
      </p:sp>
      <p:sp>
        <p:nvSpPr>
          <p:cNvPr id="8" name="文本框 7"/>
          <p:cNvSpPr txBox="1"/>
          <p:nvPr>
            <p:custDataLst>
              <p:tags r:id="rId3"/>
            </p:custDataLst>
          </p:nvPr>
        </p:nvSpPr>
        <p:spPr>
          <a:xfrm>
            <a:off x="7496810" y="2556510"/>
            <a:ext cx="2422525" cy="1014730"/>
          </a:xfrm>
          <a:prstGeom prst="rect">
            <a:avLst/>
          </a:prstGeom>
          <a:noFill/>
        </p:spPr>
        <p:txBody>
          <a:bodyPr wrap="square" rtlCol="0">
            <a:spAutoFit/>
          </a:bodyPr>
          <a:lstStyle/>
          <a:p>
            <a:pPr algn="ctr"/>
            <a:r>
              <a:rPr lang="en-US" altLang="zh-CN" sz="2000" b="1" dirty="0">
                <a:solidFill>
                  <a:schemeClr val="accent2"/>
                </a:solidFill>
                <a:latin typeface="+mj-ea"/>
                <a:ea typeface="+mj-ea"/>
              </a:rPr>
              <a:t>Too much board monitoring blocks</a:t>
            </a:r>
          </a:p>
        </p:txBody>
      </p:sp>
      <p:sp>
        <p:nvSpPr>
          <p:cNvPr id="46" name="矩形 45"/>
          <p:cNvSpPr/>
          <p:nvPr>
            <p:custDataLst>
              <p:tags r:id="rId4"/>
            </p:custDataLst>
          </p:nvPr>
        </p:nvSpPr>
        <p:spPr>
          <a:xfrm>
            <a:off x="7496175" y="3910965"/>
            <a:ext cx="2538095" cy="2416175"/>
          </a:xfrm>
          <a:prstGeom prst="rect">
            <a:avLst/>
          </a:prstGeom>
        </p:spPr>
        <p:txBody>
          <a:bodyPr wrap="square">
            <a:spAutoFit/>
          </a:bodyPr>
          <a:lstStyle/>
          <a:p>
            <a:pPr algn="ctr">
              <a:lnSpc>
                <a:spcPct val="120000"/>
              </a:lnSpc>
            </a:pPr>
            <a:r>
              <a:rPr lang="en-US" altLang="zh-CN" b="0" i="0" dirty="0">
                <a:solidFill>
                  <a:schemeClr val="tx1">
                    <a:lumMod val="85000"/>
                    <a:lumOff val="15000"/>
                  </a:schemeClr>
                </a:solidFill>
                <a:effectLst/>
                <a:latin typeface="+mn-ea"/>
              </a:rPr>
              <a:t>Effective communications between CEOs and their directors . Boards short of strategic information are less effective</a:t>
            </a:r>
          </a:p>
        </p:txBody>
      </p:sp>
      <p:sp>
        <p:nvSpPr>
          <p:cNvPr id="47" name="矩形 46"/>
          <p:cNvSpPr/>
          <p:nvPr>
            <p:custDataLst>
              <p:tags r:id="rId5"/>
            </p:custDataLst>
          </p:nvPr>
        </p:nvSpPr>
        <p:spPr>
          <a:xfrm>
            <a:off x="5020945" y="3937635"/>
            <a:ext cx="2221865" cy="2084070"/>
          </a:xfrm>
          <a:prstGeom prst="rect">
            <a:avLst/>
          </a:prstGeom>
        </p:spPr>
        <p:txBody>
          <a:bodyPr wrap="square">
            <a:spAutoFit/>
          </a:bodyPr>
          <a:lstStyle/>
          <a:p>
            <a:pPr algn="ctr">
              <a:lnSpc>
                <a:spcPct val="120000"/>
              </a:lnSpc>
            </a:pPr>
            <a:r>
              <a:rPr lang="en-US" altLang="zh-CN" b="0" i="0" dirty="0">
                <a:solidFill>
                  <a:schemeClr val="tx1">
                    <a:lumMod val="85000"/>
                    <a:lumOff val="15000"/>
                  </a:schemeClr>
                </a:solidFill>
                <a:effectLst/>
                <a:latin typeface="+mn-ea"/>
              </a:rPr>
              <a:t>Such as poor financial reporting quality, excess CEO compensation , and corporate fraud</a:t>
            </a:r>
          </a:p>
        </p:txBody>
      </p:sp>
      <p:sp>
        <p:nvSpPr>
          <p:cNvPr id="48" name="矩形 47"/>
          <p:cNvSpPr/>
          <p:nvPr>
            <p:custDataLst>
              <p:tags r:id="rId6"/>
            </p:custDataLst>
          </p:nvPr>
        </p:nvSpPr>
        <p:spPr>
          <a:xfrm>
            <a:off x="2372995" y="3910965"/>
            <a:ext cx="2366010" cy="2416175"/>
          </a:xfrm>
          <a:prstGeom prst="rect">
            <a:avLst/>
          </a:prstGeom>
        </p:spPr>
        <p:txBody>
          <a:bodyPr wrap="square">
            <a:spAutoFit/>
          </a:bodyPr>
          <a:lstStyle/>
          <a:p>
            <a:pPr algn="ctr">
              <a:lnSpc>
                <a:spcPct val="120000"/>
              </a:lnSpc>
            </a:pPr>
            <a:r>
              <a:rPr lang="en-US" altLang="zh-CN" b="0" i="0" dirty="0">
                <a:solidFill>
                  <a:schemeClr val="tx1">
                    <a:lumMod val="85000"/>
                    <a:lumOff val="15000"/>
                  </a:schemeClr>
                </a:solidFill>
                <a:effectLst/>
                <a:latin typeface="+mn-ea"/>
              </a:rPr>
              <a:t>A board that is overpowered by its CEO will make decisions in favor of the CEO at the expense of shareholders</a:t>
            </a:r>
          </a:p>
        </p:txBody>
      </p:sp>
      <p:cxnSp>
        <p:nvCxnSpPr>
          <p:cNvPr id="50" name="直接连接符 49"/>
          <p:cNvCxnSpPr/>
          <p:nvPr>
            <p:custDataLst>
              <p:tags r:id="rId7"/>
            </p:custDataLst>
          </p:nvPr>
        </p:nvCxnSpPr>
        <p:spPr>
          <a:xfrm>
            <a:off x="2267585" y="1986280"/>
            <a:ext cx="0" cy="40944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custDataLst>
              <p:tags r:id="rId8"/>
            </p:custDataLst>
          </p:nvPr>
        </p:nvCxnSpPr>
        <p:spPr>
          <a:xfrm>
            <a:off x="9996047" y="1986280"/>
            <a:ext cx="0" cy="40944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custDataLst>
              <p:tags r:id="rId9"/>
            </p:custDataLst>
          </p:nvPr>
        </p:nvCxnSpPr>
        <p:spPr>
          <a:xfrm>
            <a:off x="7419893" y="1986280"/>
            <a:ext cx="0" cy="40944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custDataLst>
              <p:tags r:id="rId10"/>
            </p:custDataLst>
          </p:nvPr>
        </p:nvCxnSpPr>
        <p:spPr>
          <a:xfrm>
            <a:off x="4843739" y="1986280"/>
            <a:ext cx="0" cy="40944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custDataLst>
              <p:tags r:id="rId11"/>
            </p:custDataLst>
          </p:nvPr>
        </p:nvCxnSpPr>
        <p:spPr>
          <a:xfrm>
            <a:off x="3017552" y="3819987"/>
            <a:ext cx="1076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custDataLst>
              <p:tags r:id="rId12"/>
            </p:custDataLst>
          </p:nvPr>
        </p:nvCxnSpPr>
        <p:spPr>
          <a:xfrm>
            <a:off x="5593111" y="3819987"/>
            <a:ext cx="1076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3"/>
            </p:custDataLst>
          </p:nvPr>
        </p:nvCxnSpPr>
        <p:spPr>
          <a:xfrm>
            <a:off x="8226772" y="3819987"/>
            <a:ext cx="1076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250950" y="673100"/>
            <a:ext cx="9690735" cy="953135"/>
          </a:xfrm>
          <a:prstGeom prst="rect">
            <a:avLst/>
          </a:prstGeom>
          <a:noFill/>
        </p:spPr>
        <p:txBody>
          <a:bodyPr wrap="square" rtlCol="0">
            <a:spAutoFit/>
          </a:bodyPr>
          <a:lstStyle/>
          <a:p>
            <a:r>
              <a:rPr lang="en-US" altLang="zh-CN" sz="2800" b="1">
                <a:latin typeface="Times New Roman" panose="02020603050405020304" charset="0"/>
                <a:cs typeface="Times New Roman" panose="02020603050405020304" charset="0"/>
              </a:rPr>
              <a:t>Intense board monitoring can effectively discipline managerial behavior.However, intensive board monitoring can be costly.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2631313" y="1467409"/>
            <a:ext cx="6929376" cy="4795410"/>
            <a:chOff x="3655287" y="2176041"/>
            <a:chExt cx="4881427" cy="3378146"/>
          </a:xfrm>
        </p:grpSpPr>
        <p:sp>
          <p:nvSpPr>
            <p:cNvPr id="38" name="椭圆 37"/>
            <p:cNvSpPr/>
            <p:nvPr/>
          </p:nvSpPr>
          <p:spPr>
            <a:xfrm>
              <a:off x="3655287" y="2176041"/>
              <a:ext cx="3735054" cy="3378146"/>
            </a:xfrm>
            <a:prstGeom prst="ellipse">
              <a:avLst/>
            </a:prstGeom>
            <a:noFill/>
            <a:ln>
              <a:gradFill>
                <a:gsLst>
                  <a:gs pos="23000">
                    <a:schemeClr val="accent2">
                      <a:alpha val="0"/>
                    </a:schemeClr>
                  </a:gs>
                  <a:gs pos="0">
                    <a:schemeClr val="accent2">
                      <a:alpha val="2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flipH="1">
              <a:off x="4801660" y="2176041"/>
              <a:ext cx="3735054" cy="3378146"/>
            </a:xfrm>
            <a:prstGeom prst="ellipse">
              <a:avLst/>
            </a:prstGeom>
            <a:noFill/>
            <a:ln>
              <a:gradFill>
                <a:gsLst>
                  <a:gs pos="23000">
                    <a:schemeClr val="accent2">
                      <a:alpha val="0"/>
                    </a:schemeClr>
                  </a:gs>
                  <a:gs pos="0">
                    <a:schemeClr val="accent2">
                      <a:alpha val="2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1612709" y="762495"/>
            <a:ext cx="8966584" cy="6205238"/>
            <a:chOff x="3655287" y="2176041"/>
            <a:chExt cx="4881427" cy="3378146"/>
          </a:xfrm>
        </p:grpSpPr>
        <p:sp>
          <p:nvSpPr>
            <p:cNvPr id="41" name="椭圆 40"/>
            <p:cNvSpPr/>
            <p:nvPr/>
          </p:nvSpPr>
          <p:spPr>
            <a:xfrm>
              <a:off x="3655287" y="2176041"/>
              <a:ext cx="3735054" cy="3378146"/>
            </a:xfrm>
            <a:prstGeom prst="ellipse">
              <a:avLst/>
            </a:prstGeom>
            <a:noFill/>
            <a:ln>
              <a:gradFill>
                <a:gsLst>
                  <a:gs pos="23000">
                    <a:schemeClr val="accent2">
                      <a:alpha val="0"/>
                    </a:schemeClr>
                  </a:gs>
                  <a:gs pos="0">
                    <a:schemeClr val="accent2">
                      <a:alpha val="1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H="1">
              <a:off x="4801660" y="2176041"/>
              <a:ext cx="3735054" cy="3378146"/>
            </a:xfrm>
            <a:prstGeom prst="ellipse">
              <a:avLst/>
            </a:prstGeom>
            <a:noFill/>
            <a:ln>
              <a:gradFill>
                <a:gsLst>
                  <a:gs pos="23000">
                    <a:schemeClr val="accent2">
                      <a:alpha val="0"/>
                    </a:schemeClr>
                  </a:gs>
                  <a:gs pos="0">
                    <a:schemeClr val="accent2">
                      <a:alpha val="1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663617" y="105685"/>
            <a:ext cx="10864768" cy="7518858"/>
            <a:chOff x="3655287" y="2176041"/>
            <a:chExt cx="4881427" cy="3378146"/>
          </a:xfrm>
        </p:grpSpPr>
        <p:sp>
          <p:nvSpPr>
            <p:cNvPr id="44" name="椭圆 43"/>
            <p:cNvSpPr/>
            <p:nvPr/>
          </p:nvSpPr>
          <p:spPr>
            <a:xfrm>
              <a:off x="3655287" y="2176041"/>
              <a:ext cx="3735054" cy="3378146"/>
            </a:xfrm>
            <a:prstGeom prst="ellipse">
              <a:avLst/>
            </a:prstGeom>
            <a:noFill/>
            <a:ln>
              <a:gradFill>
                <a:gsLst>
                  <a:gs pos="23000">
                    <a:schemeClr val="accent2">
                      <a:alpha val="0"/>
                    </a:schemeClr>
                  </a:gs>
                  <a:gs pos="0">
                    <a:schemeClr val="accent2">
                      <a:alpha val="6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4801660" y="2176041"/>
              <a:ext cx="3735054" cy="3378146"/>
            </a:xfrm>
            <a:prstGeom prst="ellipse">
              <a:avLst/>
            </a:prstGeom>
            <a:noFill/>
            <a:ln>
              <a:gradFill>
                <a:gsLst>
                  <a:gs pos="23000">
                    <a:schemeClr val="accent2">
                      <a:alpha val="0"/>
                    </a:schemeClr>
                  </a:gs>
                  <a:gs pos="0">
                    <a:schemeClr val="accent2">
                      <a:alpha val="6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t>11</a:t>
            </a:fld>
            <a:endParaRPr lang="zh-CN" altLang="en-US" spc="90" dirty="0"/>
          </a:p>
        </p:txBody>
      </p:sp>
      <p:sp>
        <p:nvSpPr>
          <p:cNvPr id="4" name="文本占位符 3"/>
          <p:cNvSpPr>
            <a:spLocks noGrp="1"/>
          </p:cNvSpPr>
          <p:nvPr>
            <p:ph type="body" sz="quarter" idx="13"/>
          </p:nvPr>
        </p:nvSpPr>
        <p:spPr/>
        <p:txBody>
          <a:bodyPr/>
          <a:lstStyle/>
          <a:p>
            <a:r>
              <a:rPr lang="zh-CN" altLang="en-US" dirty="0"/>
              <a:t>研究背景</a:t>
            </a:r>
          </a:p>
        </p:txBody>
      </p:sp>
      <p:sp>
        <p:nvSpPr>
          <p:cNvPr id="3" name="文本框 2"/>
          <p:cNvSpPr txBox="1"/>
          <p:nvPr/>
        </p:nvSpPr>
        <p:spPr>
          <a:xfrm>
            <a:off x="452755" y="683895"/>
            <a:ext cx="11428095" cy="1383665"/>
          </a:xfrm>
          <a:prstGeom prst="rect">
            <a:avLst/>
          </a:prstGeom>
          <a:noFill/>
        </p:spPr>
        <p:txBody>
          <a:bodyPr wrap="square" rtlCol="0">
            <a:spAutoFit/>
          </a:bodyPr>
          <a:lstStyle/>
          <a:p>
            <a:pPr algn="l"/>
            <a:r>
              <a:rPr lang="en-US" altLang="zh-CN" sz="2800" b="1" dirty="0">
                <a:solidFill>
                  <a:schemeClr val="accent2"/>
                </a:solidFill>
                <a:latin typeface="Times New Roman" panose="02020603050405020304" charset="0"/>
                <a:ea typeface="+mj-ea"/>
                <a:cs typeface="Times New Roman" panose="02020603050405020304" charset="0"/>
              </a:rPr>
              <a:t>We expect a female board in Russia to grant its CEO additional time to improve performance when suffering from performance hardship. The reason is </a:t>
            </a:r>
            <a:r>
              <a:rPr lang="en-US" altLang="zh-CN" sz="2800" b="1" dirty="0">
                <a:solidFill>
                  <a:srgbClr val="C00000"/>
                </a:solidFill>
                <a:latin typeface="Times New Roman" panose="02020603050405020304" charset="0"/>
                <a:ea typeface="+mj-ea"/>
                <a:cs typeface="Times New Roman" panose="02020603050405020304" charset="0"/>
              </a:rPr>
              <a:t>twofold</a:t>
            </a:r>
            <a:r>
              <a:rPr lang="en-US" altLang="zh-CN" sz="2800" b="1" dirty="0">
                <a:solidFill>
                  <a:schemeClr val="accent2"/>
                </a:solidFill>
                <a:latin typeface="Times New Roman" panose="02020603050405020304" charset="0"/>
                <a:ea typeface="+mj-ea"/>
                <a:cs typeface="Times New Roman" panose="02020603050405020304" charset="0"/>
              </a:rPr>
              <a:t>.</a:t>
            </a:r>
          </a:p>
        </p:txBody>
      </p:sp>
      <p:sp>
        <p:nvSpPr>
          <p:cNvPr id="90" name="任意多边形: 形状 89"/>
          <p:cNvSpPr/>
          <p:nvPr/>
        </p:nvSpPr>
        <p:spPr>
          <a:xfrm>
            <a:off x="4113547" y="2782612"/>
            <a:ext cx="3964907" cy="2165004"/>
          </a:xfrm>
          <a:custGeom>
            <a:avLst/>
            <a:gdLst>
              <a:gd name="connsiteX0" fmla="*/ 1982453 w 3964907"/>
              <a:gd name="connsiteY0" fmla="*/ 233376 h 2165004"/>
              <a:gd name="connsiteX1" fmla="*/ 2000927 w 3964907"/>
              <a:gd name="connsiteY1" fmla="*/ 247191 h 2165004"/>
              <a:gd name="connsiteX2" fmla="*/ 2394857 w 3964907"/>
              <a:gd name="connsiteY2" fmla="*/ 1082502 h 2165004"/>
              <a:gd name="connsiteX3" fmla="*/ 2000927 w 3964907"/>
              <a:gd name="connsiteY3" fmla="*/ 1917813 h 2165004"/>
              <a:gd name="connsiteX4" fmla="*/ 1982453 w 3964907"/>
              <a:gd name="connsiteY4" fmla="*/ 1931628 h 2165004"/>
              <a:gd name="connsiteX5" fmla="*/ 1963979 w 3964907"/>
              <a:gd name="connsiteY5" fmla="*/ 1917813 h 2165004"/>
              <a:gd name="connsiteX6" fmla="*/ 1570049 w 3964907"/>
              <a:gd name="connsiteY6" fmla="*/ 1082502 h 2165004"/>
              <a:gd name="connsiteX7" fmla="*/ 1963979 w 3964907"/>
              <a:gd name="connsiteY7" fmla="*/ 247191 h 2165004"/>
              <a:gd name="connsiteX8" fmla="*/ 2882405 w 3964907"/>
              <a:gd name="connsiteY8" fmla="*/ 0 h 2165004"/>
              <a:gd name="connsiteX9" fmla="*/ 3964907 w 3964907"/>
              <a:gd name="connsiteY9" fmla="*/ 1082502 h 2165004"/>
              <a:gd name="connsiteX10" fmla="*/ 2882405 w 3964907"/>
              <a:gd name="connsiteY10" fmla="*/ 2165004 h 2165004"/>
              <a:gd name="connsiteX11" fmla="*/ 2277168 w 3964907"/>
              <a:gd name="connsiteY11" fmla="*/ 1980130 h 2165004"/>
              <a:gd name="connsiteX12" fmla="*/ 2212307 w 3964907"/>
              <a:gd name="connsiteY12" fmla="*/ 1931628 h 2165004"/>
              <a:gd name="connsiteX13" fmla="*/ 2230781 w 3964907"/>
              <a:gd name="connsiteY13" fmla="*/ 1917813 h 2165004"/>
              <a:gd name="connsiteX14" fmla="*/ 2624711 w 3964907"/>
              <a:gd name="connsiteY14" fmla="*/ 1082502 h 2165004"/>
              <a:gd name="connsiteX15" fmla="*/ 2230781 w 3964907"/>
              <a:gd name="connsiteY15" fmla="*/ 247191 h 2165004"/>
              <a:gd name="connsiteX16" fmla="*/ 2212307 w 3964907"/>
              <a:gd name="connsiteY16" fmla="*/ 233376 h 2165004"/>
              <a:gd name="connsiteX17" fmla="*/ 2277168 w 3964907"/>
              <a:gd name="connsiteY17" fmla="*/ 184874 h 2165004"/>
              <a:gd name="connsiteX18" fmla="*/ 2882405 w 3964907"/>
              <a:gd name="connsiteY18" fmla="*/ 0 h 2165004"/>
              <a:gd name="connsiteX19" fmla="*/ 1082502 w 3964907"/>
              <a:gd name="connsiteY19" fmla="*/ 0 h 2165004"/>
              <a:gd name="connsiteX20" fmla="*/ 1687739 w 3964907"/>
              <a:gd name="connsiteY20" fmla="*/ 184874 h 2165004"/>
              <a:gd name="connsiteX21" fmla="*/ 1752600 w 3964907"/>
              <a:gd name="connsiteY21" fmla="*/ 233376 h 2165004"/>
              <a:gd name="connsiteX22" fmla="*/ 1734126 w 3964907"/>
              <a:gd name="connsiteY22" fmla="*/ 247191 h 2165004"/>
              <a:gd name="connsiteX23" fmla="*/ 1340196 w 3964907"/>
              <a:gd name="connsiteY23" fmla="*/ 1082502 h 2165004"/>
              <a:gd name="connsiteX24" fmla="*/ 1734126 w 3964907"/>
              <a:gd name="connsiteY24" fmla="*/ 1917813 h 2165004"/>
              <a:gd name="connsiteX25" fmla="*/ 1752600 w 3964907"/>
              <a:gd name="connsiteY25" fmla="*/ 1931628 h 2165004"/>
              <a:gd name="connsiteX26" fmla="*/ 1687739 w 3964907"/>
              <a:gd name="connsiteY26" fmla="*/ 1980130 h 2165004"/>
              <a:gd name="connsiteX27" fmla="*/ 1082502 w 3964907"/>
              <a:gd name="connsiteY27" fmla="*/ 2165004 h 2165004"/>
              <a:gd name="connsiteX28" fmla="*/ 0 w 3964907"/>
              <a:gd name="connsiteY28" fmla="*/ 1082502 h 2165004"/>
              <a:gd name="connsiteX29" fmla="*/ 1082502 w 3964907"/>
              <a:gd name="connsiteY29" fmla="*/ 0 h 216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64907" h="2165004">
                <a:moveTo>
                  <a:pt x="1982453" y="233376"/>
                </a:moveTo>
                <a:lnTo>
                  <a:pt x="2000927" y="247191"/>
                </a:lnTo>
                <a:cubicBezTo>
                  <a:pt x="2241510" y="445738"/>
                  <a:pt x="2394857" y="746212"/>
                  <a:pt x="2394857" y="1082502"/>
                </a:cubicBezTo>
                <a:cubicBezTo>
                  <a:pt x="2394857" y="1418792"/>
                  <a:pt x="2241510" y="1719266"/>
                  <a:pt x="2000927" y="1917813"/>
                </a:cubicBezTo>
                <a:lnTo>
                  <a:pt x="1982453" y="1931628"/>
                </a:lnTo>
                <a:lnTo>
                  <a:pt x="1963979" y="1917813"/>
                </a:lnTo>
                <a:cubicBezTo>
                  <a:pt x="1723396" y="1719266"/>
                  <a:pt x="1570049" y="1418792"/>
                  <a:pt x="1570049" y="1082502"/>
                </a:cubicBezTo>
                <a:cubicBezTo>
                  <a:pt x="1570049" y="746212"/>
                  <a:pt x="1723396" y="445738"/>
                  <a:pt x="1963979" y="247191"/>
                </a:cubicBezTo>
                <a:close/>
                <a:moveTo>
                  <a:pt x="2882405" y="0"/>
                </a:moveTo>
                <a:cubicBezTo>
                  <a:pt x="3480254" y="0"/>
                  <a:pt x="3964907" y="484653"/>
                  <a:pt x="3964907" y="1082502"/>
                </a:cubicBezTo>
                <a:cubicBezTo>
                  <a:pt x="3964907" y="1680351"/>
                  <a:pt x="3480254" y="2165004"/>
                  <a:pt x="2882405" y="2165004"/>
                </a:cubicBezTo>
                <a:cubicBezTo>
                  <a:pt x="2658212" y="2165004"/>
                  <a:pt x="2449937" y="2096850"/>
                  <a:pt x="2277168" y="1980130"/>
                </a:cubicBezTo>
                <a:lnTo>
                  <a:pt x="2212307" y="1931628"/>
                </a:lnTo>
                <a:lnTo>
                  <a:pt x="2230781" y="1917813"/>
                </a:lnTo>
                <a:cubicBezTo>
                  <a:pt x="2471364" y="1719266"/>
                  <a:pt x="2624711" y="1418792"/>
                  <a:pt x="2624711" y="1082502"/>
                </a:cubicBezTo>
                <a:cubicBezTo>
                  <a:pt x="2624711" y="746212"/>
                  <a:pt x="2471364" y="445738"/>
                  <a:pt x="2230781" y="247191"/>
                </a:cubicBezTo>
                <a:lnTo>
                  <a:pt x="2212307" y="233376"/>
                </a:lnTo>
                <a:lnTo>
                  <a:pt x="2277168" y="184874"/>
                </a:lnTo>
                <a:cubicBezTo>
                  <a:pt x="2449937" y="68154"/>
                  <a:pt x="2658212" y="0"/>
                  <a:pt x="2882405" y="0"/>
                </a:cubicBezTo>
                <a:close/>
                <a:moveTo>
                  <a:pt x="1082502" y="0"/>
                </a:moveTo>
                <a:cubicBezTo>
                  <a:pt x="1306696" y="0"/>
                  <a:pt x="1514971" y="68154"/>
                  <a:pt x="1687739" y="184874"/>
                </a:cubicBezTo>
                <a:lnTo>
                  <a:pt x="1752600" y="233376"/>
                </a:lnTo>
                <a:lnTo>
                  <a:pt x="1734126" y="247191"/>
                </a:lnTo>
                <a:cubicBezTo>
                  <a:pt x="1493543" y="445738"/>
                  <a:pt x="1340196" y="746212"/>
                  <a:pt x="1340196" y="1082502"/>
                </a:cubicBezTo>
                <a:cubicBezTo>
                  <a:pt x="1340196" y="1418792"/>
                  <a:pt x="1493543" y="1719266"/>
                  <a:pt x="1734126" y="1917813"/>
                </a:cubicBezTo>
                <a:lnTo>
                  <a:pt x="1752600" y="1931628"/>
                </a:lnTo>
                <a:lnTo>
                  <a:pt x="1687739" y="1980130"/>
                </a:lnTo>
                <a:cubicBezTo>
                  <a:pt x="1514971" y="2096850"/>
                  <a:pt x="1306696" y="2165004"/>
                  <a:pt x="1082502" y="2165004"/>
                </a:cubicBezTo>
                <a:cubicBezTo>
                  <a:pt x="484653" y="2165004"/>
                  <a:pt x="0" y="1680351"/>
                  <a:pt x="0" y="1082502"/>
                </a:cubicBezTo>
                <a:cubicBezTo>
                  <a:pt x="0" y="484653"/>
                  <a:pt x="484653" y="0"/>
                  <a:pt x="1082502" y="0"/>
                </a:cubicBezTo>
                <a:close/>
              </a:path>
            </a:pathLst>
          </a:custGeom>
          <a:blipFill dpi="0" rotWithShape="1">
            <a:blip r:embed="rId6">
              <a:extLst>
                <a:ext uri="{BEBA8EAE-BF5A-486C-A8C5-ECC9F3942E4B}">
                  <a14:imgProps xmlns:a14="http://schemas.microsoft.com/office/drawing/2010/main">
                    <a14:imgLayer r:embed="rId7">
                      <a14:imgEffect>
                        <a14:saturation sat="65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9" name="组合 8"/>
          <p:cNvGrpSpPr/>
          <p:nvPr/>
        </p:nvGrpSpPr>
        <p:grpSpPr>
          <a:xfrm>
            <a:off x="3655287" y="2176041"/>
            <a:ext cx="4881427" cy="3378146"/>
            <a:chOff x="3655287" y="2176041"/>
            <a:chExt cx="4881427" cy="3378146"/>
          </a:xfrm>
        </p:grpSpPr>
        <p:sp>
          <p:nvSpPr>
            <p:cNvPr id="71" name="椭圆 70"/>
            <p:cNvSpPr/>
            <p:nvPr/>
          </p:nvSpPr>
          <p:spPr>
            <a:xfrm>
              <a:off x="3655287" y="2176041"/>
              <a:ext cx="3735054" cy="3378146"/>
            </a:xfrm>
            <a:prstGeom prst="ellipse">
              <a:avLst/>
            </a:prstGeom>
            <a:noFill/>
            <a:ln>
              <a:gradFill>
                <a:gsLst>
                  <a:gs pos="23000">
                    <a:schemeClr val="accent2">
                      <a:alpha val="0"/>
                    </a:schemeClr>
                  </a:gs>
                  <a:gs pos="0">
                    <a:schemeClr val="accent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a:off x="4801660" y="2176041"/>
              <a:ext cx="3735054" cy="3378146"/>
            </a:xfrm>
            <a:prstGeom prst="ellipse">
              <a:avLst/>
            </a:prstGeom>
            <a:noFill/>
            <a:ln>
              <a:gradFill>
                <a:gsLst>
                  <a:gs pos="23000">
                    <a:schemeClr val="accent2">
                      <a:alpha val="0"/>
                    </a:schemeClr>
                  </a:gs>
                  <a:gs pos="0">
                    <a:schemeClr val="accent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1" name="椭圆 90"/>
          <p:cNvSpPr/>
          <p:nvPr/>
        </p:nvSpPr>
        <p:spPr>
          <a:xfrm>
            <a:off x="7744611" y="2399011"/>
            <a:ext cx="415498" cy="4154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4062336" y="2399011"/>
            <a:ext cx="415498" cy="4154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Oval 96"/>
          <p:cNvSpPr/>
          <p:nvPr/>
        </p:nvSpPr>
        <p:spPr>
          <a:xfrm>
            <a:off x="7864923" y="2495824"/>
            <a:ext cx="174874" cy="221872"/>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3" name="Oval 101"/>
          <p:cNvSpPr/>
          <p:nvPr/>
        </p:nvSpPr>
        <p:spPr>
          <a:xfrm>
            <a:off x="4126244" y="2519192"/>
            <a:ext cx="287682" cy="175136"/>
          </a:xfrm>
          <a:custGeom>
            <a:avLst/>
            <a:gdLst>
              <a:gd name="T0" fmla="*/ 9934 w 12800"/>
              <a:gd name="T1" fmla="*/ 4202 h 7792"/>
              <a:gd name="T2" fmla="*/ 6623 w 12800"/>
              <a:gd name="T3" fmla="*/ 2783 h 7792"/>
              <a:gd name="T4" fmla="*/ 2894 w 12800"/>
              <a:gd name="T5" fmla="*/ 4202 h 7792"/>
              <a:gd name="T6" fmla="*/ 1837 w 12800"/>
              <a:gd name="T7" fmla="*/ 3757 h 7792"/>
              <a:gd name="T8" fmla="*/ 1837 w 12800"/>
              <a:gd name="T9" fmla="*/ 5037 h 7792"/>
              <a:gd name="T10" fmla="*/ 2115 w 12800"/>
              <a:gd name="T11" fmla="*/ 5426 h 7792"/>
              <a:gd name="T12" fmla="*/ 1837 w 12800"/>
              <a:gd name="T13" fmla="*/ 5816 h 7792"/>
              <a:gd name="T14" fmla="*/ 2143 w 12800"/>
              <a:gd name="T15" fmla="*/ 7179 h 7792"/>
              <a:gd name="T16" fmla="*/ 1197 w 12800"/>
              <a:gd name="T17" fmla="*/ 7179 h 7792"/>
              <a:gd name="T18" fmla="*/ 1503 w 12800"/>
              <a:gd name="T19" fmla="*/ 5788 h 7792"/>
              <a:gd name="T20" fmla="*/ 1252 w 12800"/>
              <a:gd name="T21" fmla="*/ 5399 h 7792"/>
              <a:gd name="T22" fmla="*/ 1503 w 12800"/>
              <a:gd name="T23" fmla="*/ 5009 h 7792"/>
              <a:gd name="T24" fmla="*/ 1503 w 12800"/>
              <a:gd name="T25" fmla="*/ 3618 h 7792"/>
              <a:gd name="T26" fmla="*/ 0 w 12800"/>
              <a:gd name="T27" fmla="*/ 3006 h 7792"/>
              <a:gd name="T28" fmla="*/ 6678 w 12800"/>
              <a:gd name="T29" fmla="*/ 0 h 7792"/>
              <a:gd name="T30" fmla="*/ 12800 w 12800"/>
              <a:gd name="T31" fmla="*/ 3033 h 7792"/>
              <a:gd name="T32" fmla="*/ 9934 w 12800"/>
              <a:gd name="T33" fmla="*/ 4202 h 7792"/>
              <a:gd name="T34" fmla="*/ 6511 w 12800"/>
              <a:gd name="T35" fmla="*/ 3479 h 7792"/>
              <a:gd name="T36" fmla="*/ 9517 w 12800"/>
              <a:gd name="T37" fmla="*/ 4508 h 7792"/>
              <a:gd name="T38" fmla="*/ 9517 w 12800"/>
              <a:gd name="T39" fmla="*/ 6985 h 7792"/>
              <a:gd name="T40" fmla="*/ 6344 w 12800"/>
              <a:gd name="T41" fmla="*/ 7792 h 7792"/>
              <a:gd name="T42" fmla="*/ 3534 w 12800"/>
              <a:gd name="T43" fmla="*/ 6985 h 7792"/>
              <a:gd name="T44" fmla="*/ 3534 w 12800"/>
              <a:gd name="T45" fmla="*/ 4508 h 7792"/>
              <a:gd name="T46" fmla="*/ 6511 w 12800"/>
              <a:gd name="T47" fmla="*/ 3479 h 7792"/>
              <a:gd name="T48" fmla="*/ 6483 w 12800"/>
              <a:gd name="T49" fmla="*/ 7346 h 7792"/>
              <a:gd name="T50" fmla="*/ 8904 w 12800"/>
              <a:gd name="T51" fmla="*/ 6734 h 7792"/>
              <a:gd name="T52" fmla="*/ 6483 w 12800"/>
              <a:gd name="T53" fmla="*/ 6122 h 7792"/>
              <a:gd name="T54" fmla="*/ 4063 w 12800"/>
              <a:gd name="T55" fmla="*/ 6734 h 7792"/>
              <a:gd name="T56" fmla="*/ 6483 w 12800"/>
              <a:gd name="T57" fmla="*/ 7346 h 7792"/>
              <a:gd name="T58" fmla="*/ 6483 w 12800"/>
              <a:gd name="T59" fmla="*/ 7346 h 7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00" h="7792">
                <a:moveTo>
                  <a:pt x="9934" y="4202"/>
                </a:moveTo>
                <a:cubicBezTo>
                  <a:pt x="9934" y="4202"/>
                  <a:pt x="8543" y="2783"/>
                  <a:pt x="6623" y="2783"/>
                </a:cubicBezTo>
                <a:cubicBezTo>
                  <a:pt x="4730" y="2783"/>
                  <a:pt x="2894" y="4202"/>
                  <a:pt x="2894" y="4202"/>
                </a:cubicBezTo>
                <a:lnTo>
                  <a:pt x="1837" y="3757"/>
                </a:lnTo>
                <a:lnTo>
                  <a:pt x="1837" y="5037"/>
                </a:lnTo>
                <a:cubicBezTo>
                  <a:pt x="2003" y="5093"/>
                  <a:pt x="2115" y="5232"/>
                  <a:pt x="2115" y="5426"/>
                </a:cubicBezTo>
                <a:cubicBezTo>
                  <a:pt x="2115" y="5621"/>
                  <a:pt x="2003" y="5760"/>
                  <a:pt x="1837" y="5816"/>
                </a:cubicBezTo>
                <a:lnTo>
                  <a:pt x="2143" y="7179"/>
                </a:lnTo>
                <a:lnTo>
                  <a:pt x="1197" y="7179"/>
                </a:lnTo>
                <a:lnTo>
                  <a:pt x="1503" y="5788"/>
                </a:lnTo>
                <a:cubicBezTo>
                  <a:pt x="1363" y="5733"/>
                  <a:pt x="1252" y="5566"/>
                  <a:pt x="1252" y="5399"/>
                </a:cubicBezTo>
                <a:cubicBezTo>
                  <a:pt x="1252" y="5232"/>
                  <a:pt x="1363" y="5093"/>
                  <a:pt x="1503" y="5009"/>
                </a:cubicBezTo>
                <a:lnTo>
                  <a:pt x="1503" y="3618"/>
                </a:lnTo>
                <a:lnTo>
                  <a:pt x="0" y="3006"/>
                </a:lnTo>
                <a:lnTo>
                  <a:pt x="6678" y="0"/>
                </a:lnTo>
                <a:lnTo>
                  <a:pt x="12800" y="3033"/>
                </a:lnTo>
                <a:lnTo>
                  <a:pt x="9934" y="4202"/>
                </a:lnTo>
                <a:close/>
                <a:moveTo>
                  <a:pt x="6511" y="3479"/>
                </a:moveTo>
                <a:cubicBezTo>
                  <a:pt x="8459" y="3479"/>
                  <a:pt x="9517" y="4508"/>
                  <a:pt x="9517" y="4508"/>
                </a:cubicBezTo>
                <a:lnTo>
                  <a:pt x="9517" y="6985"/>
                </a:lnTo>
                <a:cubicBezTo>
                  <a:pt x="9517" y="6985"/>
                  <a:pt x="8403" y="7792"/>
                  <a:pt x="6344" y="7792"/>
                </a:cubicBezTo>
                <a:cubicBezTo>
                  <a:pt x="4285" y="7792"/>
                  <a:pt x="3534" y="6985"/>
                  <a:pt x="3534" y="6985"/>
                </a:cubicBezTo>
                <a:lnTo>
                  <a:pt x="3534" y="4508"/>
                </a:lnTo>
                <a:cubicBezTo>
                  <a:pt x="3562" y="4508"/>
                  <a:pt x="4591" y="3479"/>
                  <a:pt x="6511" y="3479"/>
                </a:cubicBezTo>
                <a:close/>
                <a:moveTo>
                  <a:pt x="6483" y="7346"/>
                </a:moveTo>
                <a:cubicBezTo>
                  <a:pt x="7819" y="7346"/>
                  <a:pt x="8904" y="7068"/>
                  <a:pt x="8904" y="6734"/>
                </a:cubicBezTo>
                <a:cubicBezTo>
                  <a:pt x="8904" y="6400"/>
                  <a:pt x="7819" y="6122"/>
                  <a:pt x="6483" y="6122"/>
                </a:cubicBezTo>
                <a:cubicBezTo>
                  <a:pt x="5148" y="6122"/>
                  <a:pt x="4063" y="6400"/>
                  <a:pt x="4063" y="6734"/>
                </a:cubicBezTo>
                <a:cubicBezTo>
                  <a:pt x="4063" y="7068"/>
                  <a:pt x="5148" y="7346"/>
                  <a:pt x="6483" y="7346"/>
                </a:cubicBezTo>
                <a:close/>
                <a:moveTo>
                  <a:pt x="6483" y="7346"/>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2" name="矩形 121"/>
          <p:cNvSpPr/>
          <p:nvPr/>
        </p:nvSpPr>
        <p:spPr>
          <a:xfrm>
            <a:off x="8656320" y="1844040"/>
            <a:ext cx="3253105" cy="4408805"/>
          </a:xfrm>
          <a:prstGeom prst="rect">
            <a:avLst/>
          </a:prstGeom>
        </p:spPr>
        <p:txBody>
          <a:bodyPr wrap="square">
            <a:spAutoFit/>
          </a:bodyPr>
          <a:lstStyle/>
          <a:p>
            <a:pPr algn="l">
              <a:lnSpc>
                <a:spcPct val="120000"/>
              </a:lnSpc>
            </a:pPr>
            <a:r>
              <a:rPr lang="en-US" altLang="zh-CN" b="0" i="0" dirty="0">
                <a:solidFill>
                  <a:schemeClr val="tx1">
                    <a:lumMod val="85000"/>
                    <a:lumOff val="15000"/>
                  </a:schemeClr>
                </a:solidFill>
                <a:effectLst/>
                <a:latin typeface="Times New Roman" panose="02020603050405020304" charset="0"/>
                <a:ea typeface="思源宋体 CN ExtraLight" panose="02020200000000000000" pitchFamily="18" charset="-122"/>
                <a:cs typeface="Times New Roman" panose="02020603050405020304" charset="0"/>
              </a:rPr>
              <a:t>        The patience and supportive</a:t>
            </a:r>
          </a:p>
          <a:p>
            <a:pPr algn="l">
              <a:lnSpc>
                <a:spcPct val="120000"/>
              </a:lnSpc>
            </a:pPr>
            <a:r>
              <a:rPr lang="en-US" altLang="zh-CN" b="0" i="0" dirty="0">
                <a:solidFill>
                  <a:schemeClr val="tx1">
                    <a:lumMod val="85000"/>
                    <a:lumOff val="15000"/>
                  </a:schemeClr>
                </a:solidFill>
                <a:effectLst/>
                <a:latin typeface="Times New Roman" panose="02020603050405020304" charset="0"/>
                <a:ea typeface="思源宋体 CN ExtraLight" panose="02020200000000000000" pitchFamily="18" charset="-122"/>
                <a:cs typeface="Times New Roman" panose="02020603050405020304" charset="0"/>
              </a:rPr>
              <a:t>ness of female directors suggest that the board will not choose to rely on firm performance as much to ascertain the CEO's effort. Instead, “soft”information such as perceived quality of a CEO will be referred to when deciding whether to fire the CEO, in cases of poor performance. As a result, the sensitivity of firm performance and CEO turnover declines. </a:t>
            </a:r>
          </a:p>
        </p:txBody>
      </p:sp>
      <p:sp>
        <p:nvSpPr>
          <p:cNvPr id="126" name="矩形 125"/>
          <p:cNvSpPr/>
          <p:nvPr/>
        </p:nvSpPr>
        <p:spPr>
          <a:xfrm>
            <a:off x="358775" y="2176145"/>
            <a:ext cx="3176905" cy="4076700"/>
          </a:xfrm>
          <a:prstGeom prst="rect">
            <a:avLst/>
          </a:prstGeom>
        </p:spPr>
        <p:txBody>
          <a:bodyPr wrap="square">
            <a:spAutoFit/>
          </a:bodyPr>
          <a:lstStyle/>
          <a:p>
            <a:pPr algn="r">
              <a:lnSpc>
                <a:spcPct val="120000"/>
              </a:lnSpc>
            </a:pPr>
            <a:r>
              <a:rPr lang="en-US" altLang="zh-CN" b="0" i="0" dirty="0">
                <a:solidFill>
                  <a:schemeClr val="tx1">
                    <a:lumMod val="85000"/>
                    <a:lumOff val="15000"/>
                  </a:schemeClr>
                </a:solidFill>
                <a:effectLst/>
                <a:latin typeface="Times New Roman" panose="02020603050405020304" charset="0"/>
                <a:ea typeface="思源宋体 CN ExtraLight" panose="02020200000000000000" pitchFamily="18" charset="-122"/>
                <a:cs typeface="Times New Roman" panose="02020603050405020304" charset="0"/>
              </a:rPr>
              <a:t> Russian women on boards share the fundamental qualities of the female population in this country in being empathetic and supportive. Boards with greater female representation will show sympathy and grant their CEOs more time to fix the problem. They are also willing to spend time investigating whether poor performance is due to the CEO's action or to bad luck.</a:t>
            </a:r>
          </a:p>
        </p:txBody>
      </p:sp>
      <p:sp>
        <p:nvSpPr>
          <p:cNvPr id="13" name="文本框 12"/>
          <p:cNvSpPr txBox="1"/>
          <p:nvPr>
            <p:custDataLst>
              <p:tags r:id="rId2"/>
            </p:custDataLst>
          </p:nvPr>
        </p:nvSpPr>
        <p:spPr>
          <a:xfrm>
            <a:off x="72390" y="2067877"/>
            <a:ext cx="1247141" cy="591112"/>
          </a:xfrm>
          <a:prstGeom prst="rect">
            <a:avLst/>
          </a:prstGeom>
          <a:noFill/>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w="9525">
                  <a:solidFill>
                    <a:sysClr val="windowText" lastClr="000000"/>
                  </a:solidFill>
                </a:ln>
                <a:solidFill>
                  <a:srgbClr val="002060"/>
                </a:solidFill>
                <a:effectLst/>
                <a:uLnTx/>
                <a:uFillTx/>
                <a:latin typeface="思源宋体 CN Heavy" panose="02020900000000000000" charset="-122"/>
                <a:ea typeface="思源宋体 CN Heavy" panose="02020900000000000000" charset="-122"/>
                <a:cs typeface="+mn-cs"/>
                <a:sym typeface="Arial" panose="020B0604020202020204" pitchFamily="34" charset="0"/>
              </a:rPr>
              <a:t>01</a:t>
            </a:r>
          </a:p>
        </p:txBody>
      </p:sp>
      <p:sp>
        <p:nvSpPr>
          <p:cNvPr id="97" name="文本框 96"/>
          <p:cNvSpPr txBox="1"/>
          <p:nvPr>
            <p:custDataLst>
              <p:tags r:id="rId3"/>
            </p:custDataLst>
          </p:nvPr>
        </p:nvSpPr>
        <p:spPr>
          <a:xfrm>
            <a:off x="8160385" y="1741165"/>
            <a:ext cx="1247141" cy="504127"/>
          </a:xfrm>
          <a:prstGeom prst="rect">
            <a:avLst/>
          </a:prstGeom>
          <a:noFill/>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w="9525">
                  <a:solidFill>
                    <a:sysClr val="windowText" lastClr="000000"/>
                  </a:solidFill>
                </a:ln>
                <a:solidFill>
                  <a:srgbClr val="002060"/>
                </a:solidFill>
                <a:effectLst/>
                <a:uLnTx/>
                <a:uFillTx/>
                <a:latin typeface="思源宋体 CN Heavy" panose="02020900000000000000" charset="-122"/>
                <a:ea typeface="思源宋体 CN Heavy" panose="02020900000000000000" charset="-122"/>
                <a:cs typeface="+mn-cs"/>
                <a:sym typeface="Arial" panose="020B0604020202020204" pitchFamily="34" charset="0"/>
              </a:rPr>
              <a:t>02</a:t>
            </a:r>
          </a:p>
        </p:txBody>
      </p:sp>
      <p:sp>
        <p:nvSpPr>
          <p:cNvPr id="16" name="文本框 15"/>
          <p:cNvSpPr txBox="1"/>
          <p:nvPr/>
        </p:nvSpPr>
        <p:spPr>
          <a:xfrm>
            <a:off x="2233930" y="6116953"/>
            <a:ext cx="7866380" cy="460375"/>
          </a:xfrm>
          <a:prstGeom prst="rect">
            <a:avLst/>
          </a:prstGeom>
          <a:noFill/>
        </p:spPr>
        <p:txBody>
          <a:bodyPr wrap="square" rtlCol="0">
            <a:spAutoFit/>
          </a:bodyPr>
          <a:lstStyle/>
          <a:p>
            <a:r>
              <a:rPr lang="en-US" altLang="zh-CN" dirty="0">
                <a:solidFill>
                  <a:srgbClr val="C00000"/>
                </a:solidFill>
              </a:rPr>
              <a:t> </a:t>
            </a:r>
            <a:r>
              <a:rPr lang="en-US" altLang="zh-CN" sz="2400" b="1" dirty="0">
                <a:solidFill>
                  <a:srgbClr val="C00000"/>
                </a:solidFill>
                <a:latin typeface="Times New Roman" panose="02020603050405020304" charset="0"/>
                <a:cs typeface="Times New Roman" panose="02020603050405020304" charset="0"/>
              </a:rPr>
              <a:t>The researchers formally state their hypothesis as follows.</a:t>
            </a:r>
          </a:p>
        </p:txBody>
      </p:sp>
      <p:sp>
        <p:nvSpPr>
          <p:cNvPr id="6" name="文本占位符 5"/>
          <p:cNvSpPr>
            <a:spLocks noGrp="1"/>
          </p:cNvSpPr>
          <p:nvPr/>
        </p:nvSpPr>
        <p:spPr>
          <a:xfrm>
            <a:off x="1692910" y="87630"/>
            <a:ext cx="2303145"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a:solidFill>
                  <a:schemeClr val="accent2"/>
                </a:solidFill>
                <a:sym typeface="+mn-ea"/>
              </a:rPr>
              <a:t>Hypotheses</a:t>
            </a:r>
            <a:endParaRPr lang="en-US" altLang="zh-CN" b="1" dirty="0">
              <a:solidFill>
                <a:schemeClr val="accent2">
                  <a:lumMod val="90000"/>
                  <a:lumOff val="10000"/>
                </a:schemeClr>
              </a:solidFill>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custDataLst>
              <p:tags r:id="rId1"/>
            </p:custDataLst>
          </p:nvPr>
        </p:nvSpPr>
        <p:spPr>
          <a:xfrm>
            <a:off x="1225550" y="824230"/>
            <a:ext cx="10450195" cy="1056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custDataLst>
              <p:tags r:id="rId2"/>
            </p:custDataLst>
          </p:nvPr>
        </p:nvSpPr>
        <p:spPr>
          <a:xfrm>
            <a:off x="845185" y="824230"/>
            <a:ext cx="10639425" cy="1056640"/>
          </a:xfrm>
          <a:prstGeom prst="rect">
            <a:avLst/>
          </a:prstGeom>
          <a:solidFill>
            <a:schemeClr val="bg2"/>
          </a:solidFill>
          <a:ln>
            <a:noFill/>
          </a:ln>
          <a:effectLst>
            <a:outerShdw blurRad="177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t>12</a:t>
            </a:fld>
            <a:endParaRPr lang="zh-CN" altLang="en-US" spc="90" dirty="0"/>
          </a:p>
        </p:txBody>
      </p:sp>
      <p:sp>
        <p:nvSpPr>
          <p:cNvPr id="6" name="文本占位符 5"/>
          <p:cNvSpPr>
            <a:spLocks noGrp="1"/>
          </p:cNvSpPr>
          <p:nvPr>
            <p:ph type="body" sz="quarter" idx="14"/>
          </p:nvPr>
        </p:nvSpPr>
        <p:spPr>
          <a:xfrm>
            <a:off x="1692910" y="87630"/>
            <a:ext cx="2303145" cy="368300"/>
          </a:xfrm>
        </p:spPr>
        <p:txBody>
          <a:bodyPr wrap="square"/>
          <a:lstStyle/>
          <a:p>
            <a:r>
              <a:rPr lang="en-US" altLang="zh-CN" b="1">
                <a:solidFill>
                  <a:schemeClr val="accent2"/>
                </a:solidFill>
                <a:sym typeface="+mn-ea"/>
              </a:rPr>
              <a:t>Hypotheses</a:t>
            </a:r>
            <a:endParaRPr lang="en-US" altLang="zh-CN" b="1" dirty="0">
              <a:solidFill>
                <a:schemeClr val="accent2">
                  <a:lumMod val="90000"/>
                  <a:lumOff val="10000"/>
                </a:schemeClr>
              </a:solidFill>
            </a:endParaRPr>
          </a:p>
        </p:txBody>
      </p:sp>
      <p:sp>
        <p:nvSpPr>
          <p:cNvPr id="8" name="文本框 7"/>
          <p:cNvSpPr txBox="1"/>
          <p:nvPr/>
        </p:nvSpPr>
        <p:spPr>
          <a:xfrm>
            <a:off x="918845" y="965835"/>
            <a:ext cx="10414000" cy="1000125"/>
          </a:xfrm>
          <a:prstGeom prst="rect">
            <a:avLst/>
          </a:prstGeom>
          <a:noFill/>
        </p:spPr>
        <p:txBody>
          <a:bodyPr wrap="square" rtlCol="0">
            <a:noAutofit/>
          </a:bodyPr>
          <a:lstStyle/>
          <a:p>
            <a:r>
              <a:rPr lang="en-US" altLang="zh-CN" sz="2400">
                <a:solidFill>
                  <a:srgbClr val="C00000"/>
                </a:solidFill>
                <a:latin typeface="Times New Roman" panose="02020603050405020304" charset="0"/>
                <a:cs typeface="Times New Roman" panose="02020603050405020304" charset="0"/>
              </a:rPr>
              <a:t>Hypothesis 1. </a:t>
            </a:r>
            <a:r>
              <a:rPr lang="en-US" altLang="zh-CN" sz="2400">
                <a:solidFill>
                  <a:schemeClr val="tx1"/>
                </a:solidFill>
                <a:latin typeface="Times New Roman" panose="02020603050405020304" charset="0"/>
                <a:cs typeface="Times New Roman" panose="02020603050405020304" charset="0"/>
              </a:rPr>
              <a:t>CEO turnover–performance sensitivity decreases with an increase in female representation on boards.</a:t>
            </a:r>
          </a:p>
        </p:txBody>
      </p:sp>
      <p:sp>
        <p:nvSpPr>
          <p:cNvPr id="4" name="文本框 3"/>
          <p:cNvSpPr txBox="1"/>
          <p:nvPr/>
        </p:nvSpPr>
        <p:spPr>
          <a:xfrm>
            <a:off x="1409700" y="2021840"/>
            <a:ext cx="9437370" cy="398780"/>
          </a:xfrm>
          <a:prstGeom prst="rect">
            <a:avLst/>
          </a:prstGeom>
          <a:noFill/>
        </p:spPr>
        <p:txBody>
          <a:bodyPr wrap="square" rtlCol="0">
            <a:spAutoFit/>
          </a:bodyPr>
          <a:lstStyle/>
          <a:p>
            <a:r>
              <a:rPr lang="en-US" altLang="zh-CN" sz="2000">
                <a:latin typeface="Times New Roman" panose="02020603050405020304" charset="0"/>
                <a:cs typeface="Times New Roman" panose="02020603050405020304" charset="0"/>
              </a:rPr>
              <a:t>Female board representation adds value to a firm in terms of CEO turnover decisions.</a:t>
            </a:r>
            <a:endParaRPr lang="zh-CN" altLang="en-US" sz="2000">
              <a:latin typeface="Times New Roman" panose="02020603050405020304" charset="0"/>
              <a:cs typeface="Times New Roman" panose="02020603050405020304" charset="0"/>
            </a:endParaRPr>
          </a:p>
        </p:txBody>
      </p:sp>
      <p:sp>
        <p:nvSpPr>
          <p:cNvPr id="5" name="圆角矩形 4"/>
          <p:cNvSpPr/>
          <p:nvPr/>
        </p:nvSpPr>
        <p:spPr>
          <a:xfrm>
            <a:off x="1225550" y="2732405"/>
            <a:ext cx="3588385" cy="84518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Reduced CEO turnover - performance sensitivity</a:t>
            </a:r>
            <a:endParaRPr lang="zh-CN" altLang="en-US"/>
          </a:p>
        </p:txBody>
      </p:sp>
      <p:sp>
        <p:nvSpPr>
          <p:cNvPr id="7" name="右箭头 6"/>
          <p:cNvSpPr/>
          <p:nvPr/>
        </p:nvSpPr>
        <p:spPr>
          <a:xfrm>
            <a:off x="5215255" y="2667000"/>
            <a:ext cx="1821180" cy="5708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Relieve</a:t>
            </a:r>
          </a:p>
        </p:txBody>
      </p:sp>
      <p:sp>
        <p:nvSpPr>
          <p:cNvPr id="9" name="圆角矩形 8"/>
          <p:cNvSpPr/>
          <p:nvPr/>
        </p:nvSpPr>
        <p:spPr>
          <a:xfrm>
            <a:off x="7437755" y="2475865"/>
            <a:ext cx="4181475" cy="143764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The problem of using current performance to infer the CEO's efforts to create long-term value effects</a:t>
            </a:r>
            <a:endParaRPr lang="zh-CN" altLang="en-US"/>
          </a:p>
        </p:txBody>
      </p:sp>
      <p:sp>
        <p:nvSpPr>
          <p:cNvPr id="10" name="圆角矩形 9"/>
          <p:cNvSpPr/>
          <p:nvPr/>
        </p:nvSpPr>
        <p:spPr>
          <a:xfrm>
            <a:off x="7437755" y="4288790"/>
            <a:ext cx="4181475" cy="140525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The board of directors conducts a more</a:t>
            </a:r>
            <a:r>
              <a:rPr lang="en-US" altLang="zh-CN">
                <a:solidFill>
                  <a:schemeClr val="accent6">
                    <a:lumMod val="50000"/>
                  </a:schemeClr>
                </a:solidFill>
              </a:rPr>
              <a:t> </a:t>
            </a:r>
            <a:r>
              <a:rPr lang="en-US" altLang="zh-CN">
                <a:solidFill>
                  <a:schemeClr val="accent6">
                    <a:lumMod val="60000"/>
                    <a:lumOff val="40000"/>
                  </a:schemeClr>
                </a:solidFill>
              </a:rPr>
              <a:t>comprehensive evaluation</a:t>
            </a:r>
            <a:r>
              <a:rPr lang="en-US" altLang="zh-CN"/>
              <a:t> of the CEO's performance</a:t>
            </a:r>
            <a:endParaRPr lang="zh-CN" altLang="en-US"/>
          </a:p>
        </p:txBody>
      </p:sp>
      <p:sp>
        <p:nvSpPr>
          <p:cNvPr id="12" name="右箭头 11"/>
          <p:cNvSpPr/>
          <p:nvPr/>
        </p:nvSpPr>
        <p:spPr>
          <a:xfrm rot="960000">
            <a:off x="5171440" y="3477895"/>
            <a:ext cx="1821180" cy="5708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Allow</a:t>
            </a:r>
          </a:p>
        </p:txBody>
      </p:sp>
      <p:sp>
        <p:nvSpPr>
          <p:cNvPr id="13" name="圆角矩形 12"/>
          <p:cNvSpPr/>
          <p:nvPr/>
        </p:nvSpPr>
        <p:spPr>
          <a:xfrm>
            <a:off x="777875" y="4157345"/>
            <a:ext cx="4850130" cy="19748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According to</a:t>
            </a:r>
            <a:r>
              <a:rPr lang="en-US" altLang="zh-CN" b="1">
                <a:solidFill>
                  <a:schemeClr val="tx1">
                    <a:lumMod val="95000"/>
                    <a:lumOff val="5000"/>
                  </a:schemeClr>
                </a:solidFill>
              </a:rPr>
              <a:t> </a:t>
            </a:r>
            <a:r>
              <a:rPr lang="en-US" altLang="zh-CN" b="1">
                <a:solidFill>
                  <a:schemeClr val="accent6">
                    <a:lumMod val="60000"/>
                    <a:lumOff val="40000"/>
                  </a:schemeClr>
                </a:solidFill>
              </a:rPr>
              <a:t>implicit contract theory</a:t>
            </a:r>
            <a:r>
              <a:rPr lang="en-US" altLang="zh-CN"/>
              <a:t>, this evaluation approach will improve firm value, as there is an economic value to rewarding CEOs for performance that will manifest in the future but is not currently public knowledge</a:t>
            </a:r>
            <a:endParaRPr lang="zh-CN" altLang="en-US"/>
          </a:p>
        </p:txBody>
      </p:sp>
      <p:sp>
        <p:nvSpPr>
          <p:cNvPr id="15" name="左右箭头 14"/>
          <p:cNvSpPr/>
          <p:nvPr/>
        </p:nvSpPr>
        <p:spPr>
          <a:xfrm>
            <a:off x="5890895" y="4833620"/>
            <a:ext cx="1283970" cy="450215"/>
          </a:xfrm>
          <a:prstGeom prst="lef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custDataLst>
              <p:tags r:id="rId1"/>
            </p:custDataLst>
          </p:nvPr>
        </p:nvSpPr>
        <p:spPr>
          <a:xfrm>
            <a:off x="1151890" y="1109345"/>
            <a:ext cx="10450195" cy="1056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custDataLst>
              <p:tags r:id="rId2"/>
            </p:custDataLst>
          </p:nvPr>
        </p:nvSpPr>
        <p:spPr>
          <a:xfrm>
            <a:off x="771525" y="1109345"/>
            <a:ext cx="10639425" cy="1056640"/>
          </a:xfrm>
          <a:prstGeom prst="rect">
            <a:avLst/>
          </a:prstGeom>
          <a:solidFill>
            <a:schemeClr val="bg2"/>
          </a:solidFill>
          <a:ln>
            <a:noFill/>
          </a:ln>
          <a:effectLst>
            <a:outerShdw blurRad="177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5"/>
          <p:cNvSpPr>
            <a:spLocks noGrp="1"/>
          </p:cNvSpPr>
          <p:nvPr>
            <p:ph type="body" sz="quarter" idx="14"/>
          </p:nvPr>
        </p:nvSpPr>
        <p:spPr>
          <a:xfrm>
            <a:off x="1692910" y="87630"/>
            <a:ext cx="2303145" cy="368300"/>
          </a:xfrm>
        </p:spPr>
        <p:txBody>
          <a:bodyPr wrap="square"/>
          <a:lstStyle/>
          <a:p>
            <a:r>
              <a:rPr lang="en-US" altLang="zh-CN" b="1">
                <a:solidFill>
                  <a:schemeClr val="accent2"/>
                </a:solidFill>
                <a:sym typeface="+mn-ea"/>
              </a:rPr>
              <a:t>Hypotheses</a:t>
            </a:r>
            <a:endParaRPr lang="en-US" altLang="zh-CN" b="1" dirty="0">
              <a:solidFill>
                <a:schemeClr val="accent2">
                  <a:lumMod val="90000"/>
                  <a:lumOff val="10000"/>
                </a:schemeClr>
              </a:solidFill>
            </a:endParaRPr>
          </a:p>
        </p:txBody>
      </p:sp>
      <p:sp>
        <p:nvSpPr>
          <p:cNvPr id="8" name="文本框 7"/>
          <p:cNvSpPr txBox="1"/>
          <p:nvPr/>
        </p:nvSpPr>
        <p:spPr>
          <a:xfrm>
            <a:off x="845185" y="1250950"/>
            <a:ext cx="10414000" cy="1000125"/>
          </a:xfrm>
          <a:prstGeom prst="rect">
            <a:avLst/>
          </a:prstGeom>
          <a:noFill/>
        </p:spPr>
        <p:txBody>
          <a:bodyPr wrap="square" rtlCol="0">
            <a:noAutofit/>
          </a:bodyPr>
          <a:lstStyle/>
          <a:p>
            <a:r>
              <a:rPr lang="en-US" altLang="zh-CN" sz="2400">
                <a:solidFill>
                  <a:srgbClr val="C00000"/>
                </a:solidFill>
                <a:latin typeface="Times New Roman" panose="02020603050405020304" charset="0"/>
                <a:cs typeface="Times New Roman" panose="02020603050405020304" charset="0"/>
              </a:rPr>
              <a:t>Hypothesis 2.</a:t>
            </a:r>
            <a:r>
              <a:rPr lang="en-US" altLang="zh-CN" sz="2400">
                <a:solidFill>
                  <a:schemeClr val="tx1"/>
                </a:solidFill>
                <a:latin typeface="Times New Roman" panose="02020603050405020304" charset="0"/>
                <a:cs typeface="Times New Roman" panose="02020603050405020304" charset="0"/>
              </a:rPr>
              <a:t> CEO retention decisions made by female boards after poor performance are associated with improved firm value in the future.</a:t>
            </a:r>
          </a:p>
        </p:txBody>
      </p:sp>
      <p:sp>
        <p:nvSpPr>
          <p:cNvPr id="14" name="矩形 13"/>
          <p:cNvSpPr/>
          <p:nvPr>
            <p:custDataLst>
              <p:tags r:id="rId3"/>
            </p:custDataLst>
          </p:nvPr>
        </p:nvSpPr>
        <p:spPr>
          <a:xfrm>
            <a:off x="1151890" y="2787650"/>
            <a:ext cx="10450195" cy="30613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custDataLst>
              <p:tags r:id="rId4"/>
            </p:custDataLst>
          </p:nvPr>
        </p:nvSpPr>
        <p:spPr>
          <a:xfrm>
            <a:off x="771525" y="2787650"/>
            <a:ext cx="10639425" cy="3061335"/>
          </a:xfrm>
          <a:prstGeom prst="rect">
            <a:avLst/>
          </a:prstGeom>
          <a:solidFill>
            <a:schemeClr val="bg2"/>
          </a:solidFill>
          <a:ln>
            <a:noFill/>
          </a:ln>
          <a:effectLst>
            <a:outerShdw blurRad="177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845185" y="2929255"/>
            <a:ext cx="10414000" cy="2898140"/>
          </a:xfrm>
          <a:prstGeom prst="rect">
            <a:avLst/>
          </a:prstGeom>
          <a:noFill/>
        </p:spPr>
        <p:txBody>
          <a:bodyPr wrap="square" rtlCol="0">
            <a:noAutofit/>
          </a:bodyPr>
          <a:lstStyle/>
          <a:p>
            <a:r>
              <a:rPr lang="en-US" altLang="zh-CN" sz="2800" dirty="0">
                <a:solidFill>
                  <a:schemeClr val="tx1"/>
                </a:solidFill>
                <a:latin typeface="Times New Roman" panose="02020603050405020304" charset="0"/>
                <a:cs typeface="Times New Roman" panose="02020603050405020304" charset="0"/>
              </a:rPr>
              <a:t>The second hypothesis is not without tension. Female boards can decrease firm value by lowering CEOs' incentives to work hard because their representation may indicate weak monitoring. That is, CEOs may already know that they will be retained regardless of their performance outcomes (Fama, 1980; Jensen, 1986), a decision that will be detrimental to firm value.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84433" y="3074264"/>
            <a:ext cx="4921540" cy="1754326"/>
          </a:xfrm>
          <a:prstGeom prst="rect">
            <a:avLst/>
          </a:prstGeom>
        </p:spPr>
        <p:txBody>
          <a:bodyPr wrap="none">
            <a:spAutoFit/>
          </a:bodyPr>
          <a:lstStyle/>
          <a:p>
            <a:r>
              <a:rPr lang="en-US" altLang="zh-CN" sz="5400" b="1" dirty="0">
                <a:solidFill>
                  <a:schemeClr val="accent2"/>
                </a:solidFill>
                <a:latin typeface="+mj-ea"/>
                <a:sym typeface="+mn-ea"/>
              </a:rPr>
              <a:t>Methodology</a:t>
            </a:r>
            <a:endParaRPr lang="zh-CN" altLang="en-US" sz="5400" dirty="0">
              <a:solidFill>
                <a:schemeClr val="accent2"/>
              </a:solidFill>
              <a:latin typeface="+mj-ea"/>
            </a:endParaRPr>
          </a:p>
          <a:p>
            <a:r>
              <a:rPr lang="en-US" altLang="zh-CN" sz="5400" b="1" dirty="0">
                <a:solidFill>
                  <a:schemeClr val="accent2"/>
                </a:solidFill>
                <a:latin typeface="+mj-ea"/>
                <a:ea typeface="+mj-ea"/>
                <a:sym typeface="+mn-ea"/>
              </a:rPr>
              <a:t>&amp;</a:t>
            </a:r>
            <a:r>
              <a:rPr lang="en-US" altLang="zh-CN" sz="5400" b="1" dirty="0">
                <a:solidFill>
                  <a:schemeClr val="accent2"/>
                </a:solidFill>
                <a:latin typeface="+mj-ea"/>
                <a:sym typeface="+mn-ea"/>
              </a:rPr>
              <a:t>Data</a:t>
            </a:r>
            <a:endParaRPr lang="en-US" altLang="zh-CN" sz="5400" b="1" dirty="0">
              <a:solidFill>
                <a:schemeClr val="accent2"/>
              </a:solidFill>
              <a:latin typeface="+mj-ea"/>
              <a:ea typeface="+mj-ea"/>
              <a:sym typeface="+mn-ea"/>
            </a:endParaRPr>
          </a:p>
        </p:txBody>
      </p:sp>
      <p:sp>
        <p:nvSpPr>
          <p:cNvPr id="4" name="文本框 3"/>
          <p:cNvSpPr txBox="1"/>
          <p:nvPr/>
        </p:nvSpPr>
        <p:spPr>
          <a:xfrm>
            <a:off x="4984433" y="2551837"/>
            <a:ext cx="2618025" cy="521970"/>
          </a:xfrm>
          <a:prstGeom prst="rect">
            <a:avLst/>
          </a:prstGeom>
          <a:noFill/>
        </p:spPr>
        <p:txBody>
          <a:bodyPr wrap="square" rtlCol="0">
            <a:spAutoFit/>
          </a:bodyPr>
          <a:lstStyle/>
          <a:p>
            <a:r>
              <a:rPr lang="zh-CN" altLang="en-US" sz="2800" spc="-150" dirty="0">
                <a:solidFill>
                  <a:schemeClr val="accent2"/>
                </a:solidFill>
                <a:latin typeface="+mj-ea"/>
                <a:ea typeface="+mj-ea"/>
                <a:sym typeface="Wingdings 3" panose="05040102010807070707" pitchFamily="18" charset="2"/>
              </a:rPr>
              <a:t></a:t>
            </a:r>
            <a:endParaRPr lang="zh-CN" altLang="en-US" sz="2800" dirty="0">
              <a:solidFill>
                <a:schemeClr val="accent2"/>
              </a:solidFill>
              <a:latin typeface="+mj-ea"/>
              <a:ea typeface="+mj-ea"/>
            </a:endParaRPr>
          </a:p>
        </p:txBody>
      </p:sp>
      <p:sp>
        <p:nvSpPr>
          <p:cNvPr id="9" name="PA-文本框 8"/>
          <p:cNvSpPr txBox="1"/>
          <p:nvPr>
            <p:custDataLst>
              <p:tags r:id="rId1"/>
            </p:custDataLst>
          </p:nvPr>
        </p:nvSpPr>
        <p:spPr>
          <a:xfrm>
            <a:off x="2979688" y="2141108"/>
            <a:ext cx="2204674" cy="2620091"/>
          </a:xfrm>
          <a:custGeom>
            <a:avLst/>
            <a:gdLst/>
            <a:ahLst/>
            <a:cxnLst/>
            <a:rect l="l" t="t" r="r" b="b"/>
            <a:pathLst>
              <a:path w="2204674" h="2620091">
                <a:moveTo>
                  <a:pt x="54894" y="1761069"/>
                </a:moveTo>
                <a:lnTo>
                  <a:pt x="603837" y="1761069"/>
                </a:lnTo>
                <a:lnTo>
                  <a:pt x="599386" y="1778873"/>
                </a:lnTo>
                <a:cubicBezTo>
                  <a:pt x="584550" y="1840196"/>
                  <a:pt x="596914" y="1893112"/>
                  <a:pt x="636477" y="1937621"/>
                </a:cubicBezTo>
                <a:cubicBezTo>
                  <a:pt x="658237" y="1962348"/>
                  <a:pt x="683953" y="1979657"/>
                  <a:pt x="713626" y="1989548"/>
                </a:cubicBezTo>
                <a:lnTo>
                  <a:pt x="267053" y="2317430"/>
                </a:lnTo>
                <a:cubicBezTo>
                  <a:pt x="173090" y="2264020"/>
                  <a:pt x="106821" y="2193794"/>
                  <a:pt x="68247" y="2106755"/>
                </a:cubicBezTo>
                <a:cubicBezTo>
                  <a:pt x="26705" y="2006857"/>
                  <a:pt x="21265" y="1895090"/>
                  <a:pt x="51927" y="1771454"/>
                </a:cubicBezTo>
                <a:close/>
                <a:moveTo>
                  <a:pt x="2016253" y="1139428"/>
                </a:moveTo>
                <a:cubicBezTo>
                  <a:pt x="1959875" y="1185915"/>
                  <a:pt x="1909432" y="1233886"/>
                  <a:pt x="1864923" y="1283340"/>
                </a:cubicBezTo>
                <a:cubicBezTo>
                  <a:pt x="1838217" y="1313013"/>
                  <a:pt x="1817447" y="1338482"/>
                  <a:pt x="1802610" y="1359747"/>
                </a:cubicBezTo>
                <a:cubicBezTo>
                  <a:pt x="1787774" y="1381012"/>
                  <a:pt x="1773927" y="1403514"/>
                  <a:pt x="1761069" y="1427252"/>
                </a:cubicBezTo>
                <a:cubicBezTo>
                  <a:pt x="1748211" y="1450990"/>
                  <a:pt x="1738072" y="1475470"/>
                  <a:pt x="1730654" y="1500692"/>
                </a:cubicBezTo>
                <a:cubicBezTo>
                  <a:pt x="1723236" y="1525914"/>
                  <a:pt x="1720022" y="1550888"/>
                  <a:pt x="1721011" y="1575615"/>
                </a:cubicBezTo>
                <a:lnTo>
                  <a:pt x="1721011" y="1591935"/>
                </a:lnTo>
                <a:cubicBezTo>
                  <a:pt x="1722989" y="1618640"/>
                  <a:pt x="1722742" y="1647077"/>
                  <a:pt x="1720269" y="1677244"/>
                </a:cubicBezTo>
                <a:cubicBezTo>
                  <a:pt x="1717796" y="1707411"/>
                  <a:pt x="1712604" y="1739309"/>
                  <a:pt x="1704691" y="1772938"/>
                </a:cubicBezTo>
                <a:cubicBezTo>
                  <a:pt x="1676007" y="1885694"/>
                  <a:pt x="1627542" y="1982872"/>
                  <a:pt x="1559295" y="2064471"/>
                </a:cubicBezTo>
                <a:cubicBezTo>
                  <a:pt x="1491048" y="2146071"/>
                  <a:pt x="1410932" y="2213082"/>
                  <a:pt x="1318947" y="2265503"/>
                </a:cubicBezTo>
                <a:cubicBezTo>
                  <a:pt x="1226962" y="2317925"/>
                  <a:pt x="1127311" y="2356746"/>
                  <a:pt x="1019995" y="2381968"/>
                </a:cubicBezTo>
                <a:cubicBezTo>
                  <a:pt x="912680" y="2407190"/>
                  <a:pt x="805611" y="2419801"/>
                  <a:pt x="698789" y="2419801"/>
                </a:cubicBezTo>
                <a:cubicBezTo>
                  <a:pt x="684942" y="2419801"/>
                  <a:pt x="671342" y="2419306"/>
                  <a:pt x="657990" y="2418317"/>
                </a:cubicBezTo>
                <a:cubicBezTo>
                  <a:pt x="644637" y="2417328"/>
                  <a:pt x="631037" y="2416833"/>
                  <a:pt x="617190" y="2416833"/>
                </a:cubicBezTo>
                <a:cubicBezTo>
                  <a:pt x="614223" y="2415844"/>
                  <a:pt x="610761" y="2415350"/>
                  <a:pt x="606804" y="2415350"/>
                </a:cubicBezTo>
                <a:cubicBezTo>
                  <a:pt x="581088" y="2415350"/>
                  <a:pt x="552405" y="2418070"/>
                  <a:pt x="520754" y="2423510"/>
                </a:cubicBezTo>
                <a:cubicBezTo>
                  <a:pt x="489103" y="2428950"/>
                  <a:pt x="456710" y="2436615"/>
                  <a:pt x="423576" y="2446506"/>
                </a:cubicBezTo>
                <a:cubicBezTo>
                  <a:pt x="390442" y="2456397"/>
                  <a:pt x="356813" y="2467524"/>
                  <a:pt x="322689" y="2479888"/>
                </a:cubicBezTo>
                <a:cubicBezTo>
                  <a:pt x="288566" y="2492251"/>
                  <a:pt x="256173" y="2504862"/>
                  <a:pt x="225511" y="2517720"/>
                </a:cubicBezTo>
                <a:cubicBezTo>
                  <a:pt x="151330" y="2547393"/>
                  <a:pt x="76159" y="2581516"/>
                  <a:pt x="0" y="2620091"/>
                </a:cubicBezTo>
                <a:lnTo>
                  <a:pt x="835284" y="2005868"/>
                </a:lnTo>
                <a:cubicBezTo>
                  <a:pt x="871880" y="2002901"/>
                  <a:pt x="907240" y="1995977"/>
                  <a:pt x="941363" y="1985097"/>
                </a:cubicBezTo>
                <a:cubicBezTo>
                  <a:pt x="975486" y="1974217"/>
                  <a:pt x="1006890" y="1958639"/>
                  <a:pt x="1035573" y="1938363"/>
                </a:cubicBezTo>
                <a:cubicBezTo>
                  <a:pt x="1064257" y="1918087"/>
                  <a:pt x="1089232" y="1893854"/>
                  <a:pt x="1110497" y="1865665"/>
                </a:cubicBezTo>
                <a:cubicBezTo>
                  <a:pt x="1131762" y="1837476"/>
                  <a:pt x="1147835" y="1805083"/>
                  <a:pt x="1158715" y="1768487"/>
                </a:cubicBezTo>
                <a:close/>
                <a:moveTo>
                  <a:pt x="1244765" y="179519"/>
                </a:moveTo>
                <a:cubicBezTo>
                  <a:pt x="1281362" y="179519"/>
                  <a:pt x="1319194" y="180755"/>
                  <a:pt x="1358263" y="183228"/>
                </a:cubicBezTo>
                <a:cubicBezTo>
                  <a:pt x="1397332" y="185701"/>
                  <a:pt x="1436154" y="190399"/>
                  <a:pt x="1474728" y="197322"/>
                </a:cubicBezTo>
                <a:cubicBezTo>
                  <a:pt x="1513302" y="204246"/>
                  <a:pt x="1551135" y="213642"/>
                  <a:pt x="1588226" y="225511"/>
                </a:cubicBezTo>
                <a:cubicBezTo>
                  <a:pt x="1625317" y="237380"/>
                  <a:pt x="1660182" y="252217"/>
                  <a:pt x="1692822" y="270020"/>
                </a:cubicBezTo>
                <a:lnTo>
                  <a:pt x="1244765" y="600870"/>
                </a:lnTo>
                <a:cubicBezTo>
                  <a:pt x="1222016" y="594935"/>
                  <a:pt x="1196795" y="591968"/>
                  <a:pt x="1169100" y="591968"/>
                </a:cubicBezTo>
                <a:cubicBezTo>
                  <a:pt x="1140417" y="591968"/>
                  <a:pt x="1110497" y="596172"/>
                  <a:pt x="1079341" y="604579"/>
                </a:cubicBezTo>
                <a:cubicBezTo>
                  <a:pt x="1048184" y="612986"/>
                  <a:pt x="1019006" y="625350"/>
                  <a:pt x="991806" y="641670"/>
                </a:cubicBezTo>
                <a:cubicBezTo>
                  <a:pt x="964607" y="657990"/>
                  <a:pt x="940621" y="678019"/>
                  <a:pt x="919850" y="701757"/>
                </a:cubicBezTo>
                <a:cubicBezTo>
                  <a:pt x="899080" y="725495"/>
                  <a:pt x="885232" y="752200"/>
                  <a:pt x="878309" y="781873"/>
                </a:cubicBezTo>
                <a:lnTo>
                  <a:pt x="875342" y="792258"/>
                </a:lnTo>
                <a:lnTo>
                  <a:pt x="329365" y="792258"/>
                </a:lnTo>
                <a:lnTo>
                  <a:pt x="333816" y="774455"/>
                </a:lnTo>
                <a:cubicBezTo>
                  <a:pt x="357554" y="676535"/>
                  <a:pt x="400827" y="590485"/>
                  <a:pt x="463634" y="516303"/>
                </a:cubicBezTo>
                <a:cubicBezTo>
                  <a:pt x="526441" y="442121"/>
                  <a:pt x="600128" y="380056"/>
                  <a:pt x="684695" y="330107"/>
                </a:cubicBezTo>
                <a:cubicBezTo>
                  <a:pt x="769262" y="280159"/>
                  <a:pt x="860258" y="242573"/>
                  <a:pt x="957683" y="217351"/>
                </a:cubicBezTo>
                <a:cubicBezTo>
                  <a:pt x="1055108" y="192130"/>
                  <a:pt x="1150802" y="179519"/>
                  <a:pt x="1244765" y="179519"/>
                </a:cubicBezTo>
                <a:close/>
                <a:moveTo>
                  <a:pt x="2204674" y="0"/>
                </a:moveTo>
                <a:cubicBezTo>
                  <a:pt x="2201707" y="1978"/>
                  <a:pt x="2192063" y="10632"/>
                  <a:pt x="2175744" y="25963"/>
                </a:cubicBezTo>
                <a:cubicBezTo>
                  <a:pt x="2159424" y="41294"/>
                  <a:pt x="2139889" y="62065"/>
                  <a:pt x="2117140" y="88276"/>
                </a:cubicBezTo>
                <a:cubicBezTo>
                  <a:pt x="2094391" y="114486"/>
                  <a:pt x="2070406" y="145148"/>
                  <a:pt x="2045184" y="180261"/>
                </a:cubicBezTo>
                <a:cubicBezTo>
                  <a:pt x="2019962" y="215373"/>
                  <a:pt x="1997460" y="253206"/>
                  <a:pt x="1977679" y="293758"/>
                </a:cubicBezTo>
                <a:cubicBezTo>
                  <a:pt x="1957897" y="334311"/>
                  <a:pt x="1942319" y="377089"/>
                  <a:pt x="1930944" y="422092"/>
                </a:cubicBezTo>
                <a:cubicBezTo>
                  <a:pt x="1919570" y="467096"/>
                  <a:pt x="1916355" y="512841"/>
                  <a:pt x="1921301" y="559328"/>
                </a:cubicBezTo>
                <a:cubicBezTo>
                  <a:pt x="1922290" y="565263"/>
                  <a:pt x="1923032" y="571197"/>
                  <a:pt x="1923526" y="577132"/>
                </a:cubicBezTo>
                <a:cubicBezTo>
                  <a:pt x="1924021" y="583066"/>
                  <a:pt x="1924268" y="589001"/>
                  <a:pt x="1924268" y="594935"/>
                </a:cubicBezTo>
                <a:cubicBezTo>
                  <a:pt x="1931192" y="659226"/>
                  <a:pt x="1925257" y="730935"/>
                  <a:pt x="1906464" y="810062"/>
                </a:cubicBezTo>
                <a:cubicBezTo>
                  <a:pt x="1893606" y="862483"/>
                  <a:pt x="1872836" y="911938"/>
                  <a:pt x="1844152" y="958425"/>
                </a:cubicBezTo>
                <a:cubicBezTo>
                  <a:pt x="1815468" y="1004912"/>
                  <a:pt x="1781345" y="1047443"/>
                  <a:pt x="1741781" y="1086017"/>
                </a:cubicBezTo>
                <a:cubicBezTo>
                  <a:pt x="1702218" y="1124592"/>
                  <a:pt x="1658945" y="1159209"/>
                  <a:pt x="1611964" y="1189871"/>
                </a:cubicBezTo>
                <a:cubicBezTo>
                  <a:pt x="1564982" y="1220533"/>
                  <a:pt x="1517753" y="1246249"/>
                  <a:pt x="1470277" y="1267020"/>
                </a:cubicBezTo>
                <a:cubicBezTo>
                  <a:pt x="1519732" y="1289769"/>
                  <a:pt x="1560779" y="1315485"/>
                  <a:pt x="1593419" y="1344169"/>
                </a:cubicBezTo>
                <a:lnTo>
                  <a:pt x="885727" y="1863439"/>
                </a:lnTo>
                <a:cubicBezTo>
                  <a:pt x="949028" y="1809040"/>
                  <a:pt x="1000956" y="1758596"/>
                  <a:pt x="1041508" y="1712109"/>
                </a:cubicBezTo>
                <a:cubicBezTo>
                  <a:pt x="1066235" y="1684415"/>
                  <a:pt x="1084039" y="1661666"/>
                  <a:pt x="1094919" y="1643862"/>
                </a:cubicBezTo>
                <a:cubicBezTo>
                  <a:pt x="1105799" y="1626059"/>
                  <a:pt x="1113464" y="1608749"/>
                  <a:pt x="1117915" y="1591935"/>
                </a:cubicBezTo>
                <a:cubicBezTo>
                  <a:pt x="1122366" y="1575121"/>
                  <a:pt x="1122119" y="1559295"/>
                  <a:pt x="1117173" y="1544459"/>
                </a:cubicBezTo>
                <a:cubicBezTo>
                  <a:pt x="1112228" y="1529623"/>
                  <a:pt x="1100359" y="1518248"/>
                  <a:pt x="1081566" y="1510335"/>
                </a:cubicBezTo>
                <a:cubicBezTo>
                  <a:pt x="1058817" y="1500444"/>
                  <a:pt x="1048432" y="1493026"/>
                  <a:pt x="1050410" y="1488081"/>
                </a:cubicBezTo>
                <a:cubicBezTo>
                  <a:pt x="1017770" y="1478190"/>
                  <a:pt x="978701" y="1473245"/>
                  <a:pt x="933203" y="1473245"/>
                </a:cubicBezTo>
                <a:lnTo>
                  <a:pt x="663182" y="1473245"/>
                </a:lnTo>
                <a:lnTo>
                  <a:pt x="761102" y="1075632"/>
                </a:lnTo>
                <a:lnTo>
                  <a:pt x="1016286" y="1075632"/>
                </a:lnTo>
                <a:cubicBezTo>
                  <a:pt x="1107282" y="1075632"/>
                  <a:pt x="1181711" y="1054366"/>
                  <a:pt x="1239573" y="1011836"/>
                </a:cubicBezTo>
                <a:cubicBezTo>
                  <a:pt x="1297434" y="969305"/>
                  <a:pt x="1337740" y="903531"/>
                  <a:pt x="1360489" y="814513"/>
                </a:cubicBezTo>
                <a:cubicBezTo>
                  <a:pt x="1376314" y="749233"/>
                  <a:pt x="1368401" y="695822"/>
                  <a:pt x="1336750" y="654281"/>
                </a:cubicBezTo>
                <a:cubicBezTo>
                  <a:pt x="1334772" y="652302"/>
                  <a:pt x="1333041" y="650324"/>
                  <a:pt x="1331558" y="648346"/>
                </a:cubicBezTo>
                <a:cubicBezTo>
                  <a:pt x="1330074" y="646368"/>
                  <a:pt x="1328838" y="644884"/>
                  <a:pt x="1327849" y="643895"/>
                </a:cubicBezTo>
                <a:lnTo>
                  <a:pt x="1769970" y="320464"/>
                </a:ln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indent="0" algn="ctr">
              <a:lnSpc>
                <a:spcPct val="90000"/>
              </a:lnSpc>
              <a:spcBef>
                <a:spcPts val="1000"/>
              </a:spcBef>
              <a:buFont typeface="Arial" panose="020B0604020202020204" pitchFamily="34" charset="0"/>
              <a:buNone/>
              <a:defRPr sz="23900">
                <a:solidFill>
                  <a:schemeClr val="accent1"/>
                </a:solidFill>
                <a:latin typeface="Facon" pitchFamily="2" charset="0"/>
              </a:defRPr>
            </a:lvl1pPr>
            <a:lvl2pPr indent="0" algn="ctr">
              <a:lnSpc>
                <a:spcPct val="90000"/>
              </a:lnSpc>
              <a:spcBef>
                <a:spcPts val="500"/>
              </a:spcBef>
              <a:buFont typeface="Arial" panose="020B0604020202020204" pitchFamily="34" charset="0"/>
              <a:buNone/>
              <a:defRPr sz="9600">
                <a:latin typeface="Facon" pitchFamily="2" charset="0"/>
              </a:defRPr>
            </a:lvl2pPr>
            <a:lvl3pPr indent="0" algn="ctr">
              <a:lnSpc>
                <a:spcPct val="90000"/>
              </a:lnSpc>
              <a:spcBef>
                <a:spcPts val="500"/>
              </a:spcBef>
              <a:buFont typeface="Arial" panose="020B0604020202020204" pitchFamily="34" charset="0"/>
              <a:buNone/>
              <a:defRPr sz="9600">
                <a:latin typeface="Facon" pitchFamily="2" charset="0"/>
              </a:defRPr>
            </a:lvl3pPr>
            <a:lvl4pPr indent="0" algn="ctr">
              <a:lnSpc>
                <a:spcPct val="90000"/>
              </a:lnSpc>
              <a:spcBef>
                <a:spcPts val="500"/>
              </a:spcBef>
              <a:buFont typeface="Arial" panose="020B0604020202020204" pitchFamily="34" charset="0"/>
              <a:buNone/>
              <a:defRPr sz="9600">
                <a:latin typeface="Facon" pitchFamily="2" charset="0"/>
              </a:defRPr>
            </a:lvl4pPr>
            <a:lvl5pPr indent="0" algn="ctr">
              <a:lnSpc>
                <a:spcPct val="90000"/>
              </a:lnSpc>
              <a:spcBef>
                <a:spcPts val="500"/>
              </a:spcBef>
              <a:buFont typeface="Arial" panose="020B0604020202020204" pitchFamily="34" charset="0"/>
              <a:buNone/>
              <a:defRPr sz="9600">
                <a:latin typeface="Facon"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a:solidFill>
                <a:schemeClr val="accen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3"/>
          </p:nvPr>
        </p:nvSpPr>
        <p:spPr>
          <a:xfrm>
            <a:off x="1545654" y="87340"/>
            <a:ext cx="3735673" cy="369332"/>
          </a:xfrm>
        </p:spPr>
        <p:txBody>
          <a:bodyPr/>
          <a:lstStyle/>
          <a:p>
            <a:r>
              <a:rPr lang="en-US" altLang="zh-CN" b="1" dirty="0">
                <a:solidFill>
                  <a:srgbClr val="002060"/>
                </a:solidFill>
              </a:rPr>
              <a:t>Methodology &amp; Data</a:t>
            </a:r>
            <a:endParaRPr lang="zh-CN" altLang="en-US" b="1" dirty="0">
              <a:solidFill>
                <a:srgbClr val="002060"/>
              </a:solidFill>
            </a:endParaRPr>
          </a:p>
        </p:txBody>
      </p:sp>
      <p:cxnSp>
        <p:nvCxnSpPr>
          <p:cNvPr id="2" name="直接连接符 1"/>
          <p:cNvCxnSpPr/>
          <p:nvPr/>
        </p:nvCxnSpPr>
        <p:spPr>
          <a:xfrm>
            <a:off x="920839" y="1846831"/>
            <a:ext cx="0" cy="40944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1366744" y="1943423"/>
            <a:ext cx="0" cy="40944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8616724" y="1943423"/>
            <a:ext cx="0" cy="40944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574266" y="1846831"/>
            <a:ext cx="0" cy="40944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906073" y="834583"/>
            <a:ext cx="8899302"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886755" y="1409987"/>
            <a:ext cx="8919789"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809482" y="959476"/>
            <a:ext cx="91826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charset="-122"/>
                <a:ea typeface="微软雅黑 Light" panose="020B0502040204020203" charset="-122"/>
                <a:cs typeface="+mn-cs"/>
              </a:rPr>
              <a:t>Research sample: Companies in the S&amp;P 1500 index, covering multiple years</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charset="-122"/>
              <a:ea typeface="微软雅黑 Light" panose="020B0502040204020203" charset="-122"/>
              <a:cs typeface="+mn-cs"/>
            </a:endParaRPr>
          </a:p>
        </p:txBody>
      </p:sp>
      <p:sp>
        <p:nvSpPr>
          <p:cNvPr id="35" name="文本框 34"/>
          <p:cNvSpPr txBox="1"/>
          <p:nvPr/>
        </p:nvSpPr>
        <p:spPr>
          <a:xfrm>
            <a:off x="1231882" y="1844068"/>
            <a:ext cx="2057103"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A5A5A5">
                    <a:lumMod val="75000"/>
                  </a:srgbClr>
                </a:solidFill>
                <a:effectLst/>
                <a:uLnTx/>
                <a:uFillTx/>
                <a:latin typeface="微软雅黑" panose="020B0503020204020204" charset="-122"/>
                <a:ea typeface="微软雅黑" panose="020B0503020204020204" charset="-122"/>
                <a:cs typeface="+mn-cs"/>
              </a:rPr>
              <a:t>Data Source</a:t>
            </a:r>
            <a:endParaRPr kumimoji="0" lang="zh-CN" altLang="en-US" sz="2400" b="1" i="0" u="none" strike="noStrike" kern="1200" cap="none" spc="-150" normalizeH="0" baseline="0" noProof="0" dirty="0">
              <a:ln>
                <a:noFill/>
              </a:ln>
              <a:solidFill>
                <a:srgbClr val="A5A5A5">
                  <a:lumMod val="75000"/>
                </a:srgbClr>
              </a:solidFill>
              <a:effectLst/>
              <a:uLnTx/>
              <a:uFillTx/>
              <a:latin typeface="微软雅黑" panose="020B0503020204020204" charset="-122"/>
              <a:ea typeface="微软雅黑" panose="020B0503020204020204" charset="-122"/>
              <a:cs typeface="+mn-cs"/>
            </a:endParaRPr>
          </a:p>
        </p:txBody>
      </p:sp>
      <p:cxnSp>
        <p:nvCxnSpPr>
          <p:cNvPr id="36" name="直接连接符 35"/>
          <p:cNvCxnSpPr/>
          <p:nvPr/>
        </p:nvCxnSpPr>
        <p:spPr>
          <a:xfrm>
            <a:off x="1124570" y="2322109"/>
            <a:ext cx="2271724"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4038707" y="1831612"/>
            <a:ext cx="3823804"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A5A5A5">
                    <a:lumMod val="75000"/>
                  </a:srgbClr>
                </a:solidFill>
                <a:effectLst/>
                <a:uLnTx/>
                <a:uFillTx/>
                <a:latin typeface="微软雅黑" panose="020B0503020204020204" charset="-122"/>
                <a:ea typeface="微软雅黑" panose="020B0503020204020204" charset="-122"/>
                <a:cs typeface="+mn-cs"/>
              </a:rPr>
              <a:t>Key variable definitions</a:t>
            </a:r>
            <a:endParaRPr kumimoji="0" lang="zh-CN" altLang="en-US" sz="2400" b="1" i="0" u="none" strike="noStrike" kern="1200" cap="none" spc="-150" normalizeH="0" baseline="0" noProof="0" dirty="0">
              <a:ln>
                <a:noFill/>
              </a:ln>
              <a:solidFill>
                <a:srgbClr val="A5A5A5">
                  <a:lumMod val="75000"/>
                </a:srgbClr>
              </a:solidFill>
              <a:effectLst/>
              <a:uLnTx/>
              <a:uFillTx/>
              <a:latin typeface="微软雅黑" panose="020B0503020204020204" charset="-122"/>
              <a:ea typeface="微软雅黑" panose="020B0503020204020204" charset="-122"/>
              <a:cs typeface="+mn-cs"/>
            </a:endParaRPr>
          </a:p>
        </p:txBody>
      </p:sp>
      <p:cxnSp>
        <p:nvCxnSpPr>
          <p:cNvPr id="38" name="直接连接符 37"/>
          <p:cNvCxnSpPr/>
          <p:nvPr/>
        </p:nvCxnSpPr>
        <p:spPr>
          <a:xfrm>
            <a:off x="4814745" y="2309653"/>
            <a:ext cx="2271724"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9454580" y="1861704"/>
            <a:ext cx="117852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A5A5A5">
                    <a:lumMod val="75000"/>
                  </a:srgbClr>
                </a:solidFill>
                <a:effectLst/>
                <a:uLnTx/>
                <a:uFillTx/>
                <a:latin typeface="微软雅黑" panose="020B0503020204020204" charset="-122"/>
                <a:ea typeface="微软雅黑" panose="020B0503020204020204" charset="-122"/>
                <a:cs typeface="+mn-cs"/>
              </a:rPr>
              <a:t>Model</a:t>
            </a:r>
            <a:endParaRPr kumimoji="0" lang="zh-CN" altLang="en-US" sz="2400" b="1" i="0" u="none" strike="noStrike" kern="1200" cap="none" spc="-150" normalizeH="0" baseline="0" noProof="0" dirty="0">
              <a:ln>
                <a:noFill/>
              </a:ln>
              <a:solidFill>
                <a:srgbClr val="A5A5A5">
                  <a:lumMod val="75000"/>
                </a:srgbClr>
              </a:solidFill>
              <a:effectLst/>
              <a:uLnTx/>
              <a:uFillTx/>
              <a:latin typeface="微软雅黑" panose="020B0503020204020204" charset="-122"/>
              <a:ea typeface="微软雅黑" panose="020B0503020204020204" charset="-122"/>
              <a:cs typeface="+mn-cs"/>
            </a:endParaRPr>
          </a:p>
        </p:txBody>
      </p:sp>
      <p:cxnSp>
        <p:nvCxnSpPr>
          <p:cNvPr id="40" name="直接连接符 39"/>
          <p:cNvCxnSpPr/>
          <p:nvPr/>
        </p:nvCxnSpPr>
        <p:spPr>
          <a:xfrm>
            <a:off x="8907982" y="2339745"/>
            <a:ext cx="2271724"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1007268" y="2472620"/>
            <a:ext cx="2710203" cy="36933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err="1">
                <a:ln>
                  <a:noFill/>
                </a:ln>
                <a:solidFill>
                  <a:prstClr val="black"/>
                </a:solidFill>
                <a:effectLst/>
                <a:uLnTx/>
                <a:uFillTx/>
                <a:latin typeface="微软雅黑" panose="020B0503020204020204" charset="-122"/>
                <a:ea typeface="微软雅黑 Light" panose="020B0502040204020203" charset="-122"/>
                <a:cs typeface="+mn-cs"/>
              </a:rPr>
              <a:t>ExecuComp</a:t>
            </a:r>
            <a:r>
              <a:rPr kumimoji="0" lang="en-US" altLang="zh-CN" sz="1800" b="1" i="0" u="none" strike="noStrike" kern="1200" cap="none" spc="0" normalizeH="0" baseline="0" noProof="0" dirty="0">
                <a:ln>
                  <a:noFill/>
                </a:ln>
                <a:solidFill>
                  <a:prstClr val="black"/>
                </a:solidFill>
                <a:effectLst/>
                <a:uLnTx/>
                <a:uFillTx/>
                <a:latin typeface="微软雅黑" panose="020B0503020204020204" charset="-122"/>
                <a:ea typeface="微软雅黑 Light" panose="020B0502040204020203" charset="-122"/>
                <a:cs typeface="+mn-cs"/>
              </a:rPr>
              <a:t>: </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Light" panose="020B0502040204020203" charset="-122"/>
                <a:cs typeface="+mn-cs"/>
              </a:rPr>
              <a:t>Get CEO compensation and resignation data.</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Light" panose="020B0502040204020203"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err="1">
                <a:ln>
                  <a:noFill/>
                </a:ln>
                <a:solidFill>
                  <a:prstClr val="black"/>
                </a:solidFill>
                <a:effectLst/>
                <a:uLnTx/>
                <a:uFillTx/>
                <a:latin typeface="微软雅黑" panose="020B0503020204020204" charset="-122"/>
                <a:ea typeface="微软雅黑 Light" panose="020B0502040204020203" charset="-122"/>
                <a:cs typeface="+mn-cs"/>
              </a:rPr>
              <a:t>BoardEx</a:t>
            </a:r>
            <a:r>
              <a:rPr kumimoji="0" lang="en-US" altLang="zh-CN" sz="1800" b="1" i="0" u="none" strike="noStrike" kern="1200" cap="none" spc="0" normalizeH="0" baseline="0" noProof="0" dirty="0">
                <a:ln>
                  <a:noFill/>
                </a:ln>
                <a:solidFill>
                  <a:prstClr val="black"/>
                </a:solidFill>
                <a:effectLst/>
                <a:uLnTx/>
                <a:uFillTx/>
                <a:latin typeface="微软雅黑" panose="020B0503020204020204" charset="-122"/>
                <a:ea typeface="微软雅黑 Light" panose="020B0502040204020203" charset="-122"/>
                <a:cs typeface="+mn-cs"/>
              </a:rPr>
              <a:t> (or ISS): </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Light" panose="020B0502040204020203" charset="-122"/>
                <a:cs typeface="+mn-cs"/>
              </a:rPr>
              <a:t>Get data on board members’ background, gender, tenure, etc.</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Light" panose="020B0502040204020203"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err="1">
                <a:ln>
                  <a:noFill/>
                </a:ln>
                <a:solidFill>
                  <a:prstClr val="black"/>
                </a:solidFill>
                <a:effectLst/>
                <a:uLnTx/>
                <a:uFillTx/>
                <a:latin typeface="微软雅黑" panose="020B0503020204020204" charset="-122"/>
                <a:ea typeface="微软雅黑 Light" panose="020B0502040204020203" charset="-122"/>
                <a:cs typeface="+mn-cs"/>
              </a:rPr>
              <a:t>Compustat</a:t>
            </a:r>
            <a:r>
              <a:rPr kumimoji="0" lang="en-US" altLang="zh-CN" sz="1800" b="1" i="0" u="none" strike="noStrike" kern="1200" cap="none" spc="0" normalizeH="0" baseline="0" noProof="0" dirty="0">
                <a:ln>
                  <a:noFill/>
                </a:ln>
                <a:solidFill>
                  <a:prstClr val="black"/>
                </a:solidFill>
                <a:effectLst/>
                <a:uLnTx/>
                <a:uFillTx/>
                <a:latin typeface="微软雅黑" panose="020B0503020204020204" charset="-122"/>
                <a:ea typeface="微软雅黑 Light" panose="020B0502040204020203" charset="-122"/>
                <a:cs typeface="+mn-cs"/>
              </a:rPr>
              <a:t>: </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Light" panose="020B0502040204020203" charset="-122"/>
                <a:cs typeface="+mn-cs"/>
              </a:rPr>
              <a:t>Get company financial data.</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Light" panose="020B0502040204020203" charset="-122"/>
              <a:cs typeface="+mn-cs"/>
            </a:endParaRPr>
          </a:p>
        </p:txBody>
      </p:sp>
      <p:sp>
        <p:nvSpPr>
          <p:cNvPr id="42" name="文本框 41"/>
          <p:cNvSpPr txBox="1"/>
          <p:nvPr/>
        </p:nvSpPr>
        <p:spPr>
          <a:xfrm>
            <a:off x="3626138" y="2447161"/>
            <a:ext cx="5030253"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charset="-122"/>
                <a:ea typeface="微软雅黑 Light" panose="020B0502040204020203" charset="-122"/>
                <a:cs typeface="+mn-cs"/>
              </a:rPr>
              <a:t>Dependent Var: </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Light" panose="020B0502040204020203" charset="-122"/>
                <a:cs typeface="+mn-cs"/>
              </a:rPr>
              <a:t>Performance-induced Turnover - usually defined as a dummy variable (0 or 1) to identify involuntary turnover through news analysis or specific algorithms.</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Light" panose="020B0502040204020203"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charset="-122"/>
                <a:ea typeface="微软雅黑 Light" panose="020B0502040204020203" charset="-122"/>
                <a:cs typeface="+mn-cs"/>
              </a:rPr>
              <a:t>Independent Var: </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Light" panose="020B0502040204020203" charset="-122"/>
                <a:cs typeface="+mn-cs"/>
              </a:rPr>
              <a:t>Female Representation - e.g., whether there are women on the board (0/1), percentage of female directors (%).</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Light" panose="020B0502040204020203"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charset="-122"/>
                <a:ea typeface="微软雅黑 Light" panose="020B0502040204020203" charset="-122"/>
                <a:cs typeface="+mn-cs"/>
              </a:rPr>
              <a:t>Performance Measure: </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Light" panose="020B0502040204020203" charset="-122"/>
                <a:cs typeface="+mn-cs"/>
              </a:rPr>
              <a:t>Industry-Adjusted Stock Return or Return on Assets (ROA).</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Light" panose="020B0502040204020203" charset="-122"/>
              <a:cs typeface="+mn-cs"/>
            </a:endParaRPr>
          </a:p>
        </p:txBody>
      </p:sp>
      <p:sp>
        <p:nvSpPr>
          <p:cNvPr id="43" name="文本框 42"/>
          <p:cNvSpPr txBox="1"/>
          <p:nvPr/>
        </p:nvSpPr>
        <p:spPr>
          <a:xfrm>
            <a:off x="8775927" y="2420925"/>
            <a:ext cx="259081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Light" panose="020B0502040204020203" charset="-122"/>
                <a:cs typeface="+mn-cs"/>
              </a:rPr>
              <a:t>Use </a:t>
            </a:r>
            <a:r>
              <a:rPr kumimoji="0" lang="en-US" altLang="zh-CN" sz="1800" b="1" i="0" u="none" strike="noStrike" kern="1200" cap="none" spc="0" normalizeH="0" baseline="0" noProof="0" dirty="0">
                <a:ln>
                  <a:noFill/>
                </a:ln>
                <a:solidFill>
                  <a:prstClr val="black"/>
                </a:solidFill>
                <a:effectLst/>
                <a:uLnTx/>
                <a:uFillTx/>
                <a:latin typeface="微软雅黑" panose="020B0503020204020204" charset="-122"/>
                <a:ea typeface="微软雅黑 Light" panose="020B0502040204020203" charset="-122"/>
                <a:cs typeface="+mn-cs"/>
              </a:rPr>
              <a:t>Logit or Probit regression models </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Light" panose="020B0502040204020203" charset="-122"/>
                <a:cs typeface="+mn-cs"/>
              </a:rPr>
              <a:t>to test hypotheses</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Light" panose="020B0502040204020203" charset="-122"/>
              <a:cs typeface="+mn-cs"/>
            </a:endParaRPr>
          </a:p>
        </p:txBody>
      </p:sp>
      <p:pic>
        <p:nvPicPr>
          <p:cNvPr id="8" name="图片 7">
            <a:extLst>
              <a:ext uri="{FF2B5EF4-FFF2-40B4-BE49-F238E27FC236}">
                <a16:creationId xmlns:a16="http://schemas.microsoft.com/office/drawing/2014/main" id="{446BDAA0-C2FF-44F3-9D25-A14EB0E67823}"/>
              </a:ext>
            </a:extLst>
          </p:cNvPr>
          <p:cNvPicPr>
            <a:picLocks noChangeAspect="1"/>
          </p:cNvPicPr>
          <p:nvPr/>
        </p:nvPicPr>
        <p:blipFill>
          <a:blip r:embed="rId3"/>
          <a:stretch>
            <a:fillRect/>
          </a:stretch>
        </p:blipFill>
        <p:spPr>
          <a:xfrm>
            <a:off x="8636803" y="3383652"/>
            <a:ext cx="2709862" cy="1020838"/>
          </a:xfrm>
          <a:prstGeom prst="rect">
            <a:avLst/>
          </a:prstGeom>
        </p:spPr>
      </p:pic>
      <p:pic>
        <p:nvPicPr>
          <p:cNvPr id="9" name="图片 8">
            <a:extLst>
              <a:ext uri="{FF2B5EF4-FFF2-40B4-BE49-F238E27FC236}">
                <a16:creationId xmlns:a16="http://schemas.microsoft.com/office/drawing/2014/main" id="{811C8FA4-856E-0D08-C318-8ACD31BB00AC}"/>
              </a:ext>
            </a:extLst>
          </p:cNvPr>
          <p:cNvPicPr>
            <a:picLocks noChangeAspect="1"/>
          </p:cNvPicPr>
          <p:nvPr/>
        </p:nvPicPr>
        <p:blipFill>
          <a:blip r:embed="rId4"/>
          <a:stretch>
            <a:fillRect/>
          </a:stretch>
        </p:blipFill>
        <p:spPr>
          <a:xfrm>
            <a:off x="8663393" y="4431550"/>
            <a:ext cx="2683272" cy="909431"/>
          </a:xfrm>
          <a:prstGeom prst="rect">
            <a:avLst/>
          </a:prstGeom>
        </p:spPr>
      </p:pic>
      <p:pic>
        <p:nvPicPr>
          <p:cNvPr id="10" name="图片 9">
            <a:extLst>
              <a:ext uri="{FF2B5EF4-FFF2-40B4-BE49-F238E27FC236}">
                <a16:creationId xmlns:a16="http://schemas.microsoft.com/office/drawing/2014/main" id="{51ADC654-B56D-E7A3-6082-82FEFD97BD43}"/>
              </a:ext>
            </a:extLst>
          </p:cNvPr>
          <p:cNvPicPr>
            <a:picLocks noChangeAspect="1"/>
          </p:cNvPicPr>
          <p:nvPr/>
        </p:nvPicPr>
        <p:blipFill>
          <a:blip r:embed="rId5"/>
          <a:stretch>
            <a:fillRect/>
          </a:stretch>
        </p:blipFill>
        <p:spPr>
          <a:xfrm>
            <a:off x="8652618" y="5355005"/>
            <a:ext cx="2683273" cy="58630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3"/>
          </p:nvPr>
        </p:nvSpPr>
        <p:spPr>
          <a:xfrm>
            <a:off x="1545654" y="87340"/>
            <a:ext cx="3735673" cy="369332"/>
          </a:xfrm>
        </p:spPr>
        <p:txBody>
          <a:bodyPr/>
          <a:lstStyle/>
          <a:p>
            <a:r>
              <a:rPr lang="en-US" altLang="zh-CN" b="1" dirty="0">
                <a:solidFill>
                  <a:srgbClr val="002060"/>
                </a:solidFill>
              </a:rPr>
              <a:t>Methodology &amp; Data</a:t>
            </a:r>
            <a:endParaRPr lang="zh-CN" altLang="en-US" b="1" dirty="0">
              <a:solidFill>
                <a:srgbClr val="002060"/>
              </a:solidFill>
            </a:endParaRPr>
          </a:p>
        </p:txBody>
      </p:sp>
      <p:pic>
        <p:nvPicPr>
          <p:cNvPr id="7" name="图片 6"/>
          <p:cNvPicPr/>
          <p:nvPr/>
        </p:nvPicPr>
        <p:blipFill>
          <a:blip r:embed="rId3"/>
          <a:stretch>
            <a:fillRect/>
          </a:stretch>
        </p:blipFill>
        <p:spPr>
          <a:xfrm>
            <a:off x="817880" y="756920"/>
            <a:ext cx="10556240" cy="3249295"/>
          </a:xfrm>
          <a:prstGeom prst="rect">
            <a:avLst/>
          </a:prstGeom>
        </p:spPr>
      </p:pic>
      <p:sp>
        <p:nvSpPr>
          <p:cNvPr id="8" name="文本框 7"/>
          <p:cNvSpPr txBox="1"/>
          <p:nvPr/>
        </p:nvSpPr>
        <p:spPr>
          <a:xfrm>
            <a:off x="818515" y="4152265"/>
            <a:ext cx="10556240" cy="2245360"/>
          </a:xfrm>
          <a:prstGeom prst="rect">
            <a:avLst/>
          </a:prstGeom>
          <a:noFill/>
        </p:spPr>
        <p:txBody>
          <a:bodyPr wrap="square" rtlCol="0">
            <a:spAutoFit/>
          </a:bodyPr>
          <a:lstStyle/>
          <a:p>
            <a:r>
              <a:rPr lang="en-US" altLang="zh-CN" sz="2000">
                <a:latin typeface="Times New Roman" panose="02020603050405020304" charset="0"/>
                <a:cs typeface="Times New Roman" panose="02020603050405020304" charset="0"/>
              </a:rPr>
              <a:t>To examine whether female directors enhance the effectiveness of board functioning, we focus on joint tests of Hypotheses 1 and 2. Specifically, we first examine whether female boards are associated with reduced CEO turnover–performance sensitivity. Then, we test whether a CEO retention decision made by female boards can predict enhanced firm value in the following year.</a:t>
            </a:r>
          </a:p>
          <a:p>
            <a:r>
              <a:rPr lang="en-US" altLang="zh-CN" sz="2000">
                <a:latin typeface="Times New Roman" panose="02020603050405020304" charset="0"/>
                <a:cs typeface="Times New Roman" panose="02020603050405020304" charset="0"/>
              </a:rPr>
              <a:t>The table reports</a:t>
            </a:r>
            <a:r>
              <a:rPr lang="en-US" altLang="zh-CN" sz="2000">
                <a:solidFill>
                  <a:srgbClr val="C00000"/>
                </a:solidFill>
                <a:latin typeface="Times New Roman" panose="02020603050405020304" charset="0"/>
                <a:cs typeface="Times New Roman" panose="02020603050405020304" charset="0"/>
              </a:rPr>
              <a:t> the summary of the data collection process for the performance period t</a:t>
            </a:r>
            <a:r>
              <a:rPr lang="en-US" altLang="zh-CN" sz="2000">
                <a:latin typeface="Times New Roman" panose="02020603050405020304" charset="0"/>
                <a:cs typeface="Times New Roman" panose="02020603050405020304" charset="0"/>
              </a:rPr>
              <a:t>. Firms included in the sample are those listed on the RTS and MICEX prior to the merger in 2011 and those listed on the joint Moscow Exchange post-merger.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3"/>
          </p:nvPr>
        </p:nvSpPr>
        <p:spPr>
          <a:xfrm>
            <a:off x="1545654" y="87340"/>
            <a:ext cx="3735673" cy="369332"/>
          </a:xfrm>
        </p:spPr>
        <p:txBody>
          <a:bodyPr/>
          <a:lstStyle/>
          <a:p>
            <a:r>
              <a:rPr lang="en-US" altLang="zh-CN" b="1" dirty="0">
                <a:solidFill>
                  <a:srgbClr val="002060"/>
                </a:solidFill>
              </a:rPr>
              <a:t>Methodology &amp; Data</a:t>
            </a:r>
            <a:endParaRPr lang="zh-CN" altLang="en-US" b="1" dirty="0">
              <a:solidFill>
                <a:srgbClr val="002060"/>
              </a:solidFill>
            </a:endParaRPr>
          </a:p>
        </p:txBody>
      </p:sp>
      <p:sp>
        <p:nvSpPr>
          <p:cNvPr id="8" name="文本框 7"/>
          <p:cNvSpPr txBox="1"/>
          <p:nvPr/>
        </p:nvSpPr>
        <p:spPr>
          <a:xfrm>
            <a:off x="1130300" y="4294505"/>
            <a:ext cx="9931400" cy="1938020"/>
          </a:xfrm>
          <a:prstGeom prst="rect">
            <a:avLst/>
          </a:prstGeom>
          <a:noFill/>
        </p:spPr>
        <p:txBody>
          <a:bodyPr wrap="square" rtlCol="0">
            <a:spAutoFit/>
          </a:bodyPr>
          <a:lstStyle/>
          <a:p>
            <a:r>
              <a:rPr lang="en-US" altLang="zh-CN" sz="2000">
                <a:latin typeface="Times New Roman" panose="02020603050405020304" charset="0"/>
                <a:cs typeface="Times New Roman" panose="02020603050405020304" charset="0"/>
              </a:rPr>
              <a:t>We use a set of measures for female representation, including an indicator variable for the presence of at least one female director on the board (0/1FemDir), the number of female directors (#FemDir), and the proportion of female directors on the board (%FemDir) at the end of year t. A significantly positive coefficient of PERF </a:t>
            </a:r>
            <a:r>
              <a:rPr lang="en-US" altLang="en-US" sz="2000">
                <a:latin typeface="Times New Roman" panose="02020603050405020304" charset="0"/>
                <a:cs typeface="Times New Roman" panose="02020603050405020304" charset="0"/>
              </a:rPr>
              <a:t>×</a:t>
            </a:r>
            <a:r>
              <a:rPr lang="en-US" altLang="zh-CN" sz="2000">
                <a:latin typeface="Times New Roman" panose="02020603050405020304" charset="0"/>
                <a:cs typeface="Times New Roman" panose="02020603050405020304" charset="0"/>
              </a:rPr>
              <a:t> FEMDIR </a:t>
            </a:r>
          </a:p>
          <a:p>
            <a:r>
              <a:rPr lang="en-US" altLang="zh-CN" sz="2000">
                <a:latin typeface="Times New Roman" panose="02020603050405020304" charset="0"/>
                <a:cs typeface="Times New Roman" panose="02020603050405020304" charset="0"/>
              </a:rPr>
              <a:t>(β3) will be consistent with Hypothesis 1, </a:t>
            </a:r>
            <a:r>
              <a:rPr lang="en-US" altLang="zh-CN" sz="2000">
                <a:solidFill>
                  <a:srgbClr val="C00000"/>
                </a:solidFill>
                <a:latin typeface="Times New Roman" panose="02020603050405020304" charset="0"/>
                <a:cs typeface="Times New Roman" panose="02020603050405020304" charset="0"/>
              </a:rPr>
              <a:t>that female boards are less likely to replace their CEO when firm performance is poor.</a:t>
            </a:r>
          </a:p>
        </p:txBody>
      </p:sp>
      <p:pic>
        <p:nvPicPr>
          <p:cNvPr id="2" name="图片 1"/>
          <p:cNvPicPr/>
          <p:nvPr/>
        </p:nvPicPr>
        <p:blipFill>
          <a:blip r:embed="rId3"/>
          <a:stretch>
            <a:fillRect/>
          </a:stretch>
        </p:blipFill>
        <p:spPr>
          <a:xfrm>
            <a:off x="653415" y="725170"/>
            <a:ext cx="10885170" cy="33013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3"/>
          </p:nvPr>
        </p:nvSpPr>
        <p:spPr>
          <a:xfrm>
            <a:off x="1545654" y="87340"/>
            <a:ext cx="3735673" cy="369332"/>
          </a:xfrm>
        </p:spPr>
        <p:txBody>
          <a:bodyPr/>
          <a:lstStyle/>
          <a:p>
            <a:r>
              <a:rPr lang="en-US" altLang="zh-CN" b="1" dirty="0">
                <a:solidFill>
                  <a:srgbClr val="002060"/>
                </a:solidFill>
              </a:rPr>
              <a:t>Methodology &amp; Data</a:t>
            </a:r>
            <a:endParaRPr lang="zh-CN" altLang="en-US" b="1" dirty="0">
              <a:solidFill>
                <a:srgbClr val="002060"/>
              </a:solidFill>
            </a:endParaRPr>
          </a:p>
        </p:txBody>
      </p:sp>
      <p:sp>
        <p:nvSpPr>
          <p:cNvPr id="8" name="文本框 7"/>
          <p:cNvSpPr txBox="1"/>
          <p:nvPr/>
        </p:nvSpPr>
        <p:spPr>
          <a:xfrm>
            <a:off x="8790305" y="1394460"/>
            <a:ext cx="3082925" cy="4399915"/>
          </a:xfrm>
          <a:prstGeom prst="rect">
            <a:avLst/>
          </a:prstGeom>
          <a:noFill/>
        </p:spPr>
        <p:txBody>
          <a:bodyPr wrap="square" rtlCol="0">
            <a:spAutoFit/>
          </a:bodyPr>
          <a:lstStyle/>
          <a:p>
            <a:r>
              <a:rPr lang="en-US" altLang="zh-CN" sz="2000" dirty="0">
                <a:latin typeface="Times New Roman" panose="02020603050405020304" charset="0"/>
                <a:cs typeface="Times New Roman" panose="02020603050405020304" charset="0"/>
              </a:rPr>
              <a:t>Panel A of Table 2 reports the sample distribution by year, which is consistent with prior work . On average, 58% (28) of firm-years had </a:t>
            </a:r>
            <a:r>
              <a:rPr lang="en-US" altLang="zh-CN" sz="2000" dirty="0">
                <a:solidFill>
                  <a:srgbClr val="C00000"/>
                </a:solidFill>
                <a:latin typeface="Times New Roman" panose="02020603050405020304" charset="0"/>
                <a:cs typeface="Times New Roman" panose="02020603050405020304" charset="0"/>
              </a:rPr>
              <a:t>at least one (more than one)</a:t>
            </a:r>
            <a:r>
              <a:rPr lang="en-US" altLang="zh-CN" sz="2000" dirty="0">
                <a:latin typeface="Times New Roman" panose="02020603050405020304" charset="0"/>
                <a:cs typeface="Times New Roman" panose="02020603050405020304" charset="0"/>
              </a:rPr>
              <a:t> female director on the </a:t>
            </a:r>
            <a:r>
              <a:rPr lang="en-US" altLang="zh-CN" sz="2000" dirty="0" err="1">
                <a:latin typeface="Times New Roman" panose="02020603050405020304" charset="0"/>
                <a:cs typeface="Times New Roman" panose="02020603050405020304" charset="0"/>
              </a:rPr>
              <a:t>board.</a:t>
            </a:r>
            <a:r>
              <a:rPr lang="en-US" altLang="zh-CN" sz="2000" dirty="0" err="1">
                <a:solidFill>
                  <a:schemeClr val="tx1"/>
                </a:solidFill>
                <a:latin typeface="Times New Roman" panose="02020603050405020304" charset="0"/>
                <a:cs typeface="Times New Roman" panose="02020603050405020304" charset="0"/>
              </a:rPr>
              <a:t>Although</a:t>
            </a:r>
            <a:r>
              <a:rPr lang="en-US" altLang="zh-CN" sz="2000" dirty="0">
                <a:solidFill>
                  <a:schemeClr val="tx1"/>
                </a:solidFill>
                <a:latin typeface="Times New Roman" panose="02020603050405020304" charset="0"/>
                <a:cs typeface="Times New Roman" panose="02020603050405020304" charset="0"/>
              </a:rPr>
              <a:t> we observe an uptrend in women on boards over time, female board representation in Russia is still </a:t>
            </a:r>
            <a:r>
              <a:rPr lang="en-US" altLang="zh-CN" sz="2000" dirty="0">
                <a:solidFill>
                  <a:srgbClr val="C00000"/>
                </a:solidFill>
                <a:latin typeface="Times New Roman" panose="02020603050405020304" charset="0"/>
                <a:cs typeface="Times New Roman" panose="02020603050405020304" charset="0"/>
              </a:rPr>
              <a:t>lower</a:t>
            </a:r>
            <a:r>
              <a:rPr lang="en-US" altLang="zh-CN" sz="2000" dirty="0">
                <a:solidFill>
                  <a:schemeClr val="tx1"/>
                </a:solidFill>
                <a:latin typeface="Times New Roman" panose="02020603050405020304" charset="0"/>
                <a:cs typeface="Times New Roman" panose="02020603050405020304" charset="0"/>
              </a:rPr>
              <a:t> than that in the United States and European nations.</a:t>
            </a:r>
          </a:p>
        </p:txBody>
      </p:sp>
      <p:pic>
        <p:nvPicPr>
          <p:cNvPr id="3" name="图片 2"/>
          <p:cNvPicPr/>
          <p:nvPr/>
        </p:nvPicPr>
        <p:blipFill>
          <a:blip r:embed="rId3"/>
          <a:stretch>
            <a:fillRect/>
          </a:stretch>
        </p:blipFill>
        <p:spPr>
          <a:xfrm>
            <a:off x="368935" y="1294765"/>
            <a:ext cx="8275320" cy="45993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84433" y="3074264"/>
            <a:ext cx="4808855" cy="1753235"/>
          </a:xfrm>
          <a:prstGeom prst="rect">
            <a:avLst/>
          </a:prstGeom>
        </p:spPr>
        <p:txBody>
          <a:bodyPr wrap="none">
            <a:spAutoFit/>
          </a:bodyPr>
          <a:lstStyle/>
          <a:p>
            <a:pPr algn="l"/>
            <a:r>
              <a:rPr lang="en-US" altLang="zh-CN" sz="5400" b="1" dirty="0">
                <a:solidFill>
                  <a:srgbClr val="002060"/>
                </a:solidFill>
                <a:sym typeface="+mn-ea"/>
              </a:rPr>
              <a:t>Main Results </a:t>
            </a:r>
          </a:p>
          <a:p>
            <a:pPr algn="l"/>
            <a:r>
              <a:rPr lang="en-US" altLang="zh-CN" sz="5400" b="1" dirty="0">
                <a:solidFill>
                  <a:srgbClr val="002060"/>
                </a:solidFill>
                <a:sym typeface="+mn-ea"/>
              </a:rPr>
              <a:t>&amp; Findings</a:t>
            </a:r>
            <a:endParaRPr lang="zh-CN" altLang="en-US" sz="5400" dirty="0">
              <a:solidFill>
                <a:schemeClr val="accent2"/>
              </a:solidFill>
              <a:latin typeface="+mj-ea"/>
              <a:ea typeface="+mj-ea"/>
            </a:endParaRPr>
          </a:p>
        </p:txBody>
      </p:sp>
      <p:sp>
        <p:nvSpPr>
          <p:cNvPr id="5" name="文本框 4"/>
          <p:cNvSpPr txBox="1"/>
          <p:nvPr/>
        </p:nvSpPr>
        <p:spPr>
          <a:xfrm>
            <a:off x="4984433" y="2551837"/>
            <a:ext cx="2618025" cy="521970"/>
          </a:xfrm>
          <a:prstGeom prst="rect">
            <a:avLst/>
          </a:prstGeom>
          <a:noFill/>
        </p:spPr>
        <p:txBody>
          <a:bodyPr wrap="square" rtlCol="0">
            <a:spAutoFit/>
          </a:bodyPr>
          <a:lstStyle/>
          <a:p>
            <a:r>
              <a:rPr lang="zh-CN" altLang="en-US" sz="2800" spc="-150" dirty="0">
                <a:solidFill>
                  <a:schemeClr val="accent2"/>
                </a:solidFill>
                <a:latin typeface="+mj-ea"/>
                <a:ea typeface="+mj-ea"/>
                <a:sym typeface="Wingdings 3" panose="05040102010807070707" pitchFamily="18" charset="2"/>
              </a:rPr>
              <a:t></a:t>
            </a:r>
            <a:endParaRPr lang="zh-CN" altLang="en-US" sz="2800" dirty="0">
              <a:solidFill>
                <a:schemeClr val="accent2"/>
              </a:solidFill>
              <a:latin typeface="+mj-ea"/>
              <a:ea typeface="+mj-ea"/>
            </a:endParaRPr>
          </a:p>
        </p:txBody>
      </p:sp>
      <p:sp>
        <p:nvSpPr>
          <p:cNvPr id="9" name="PA-文本框 8"/>
          <p:cNvSpPr txBox="1"/>
          <p:nvPr>
            <p:custDataLst>
              <p:tags r:id="rId1"/>
            </p:custDataLst>
          </p:nvPr>
        </p:nvSpPr>
        <p:spPr>
          <a:xfrm>
            <a:off x="3030137" y="2169297"/>
            <a:ext cx="2013287" cy="2361939"/>
          </a:xfrm>
          <a:custGeom>
            <a:avLst/>
            <a:gdLst/>
            <a:ahLst/>
            <a:cxnLst/>
            <a:rect l="l" t="t" r="r" b="b"/>
            <a:pathLst>
              <a:path w="2013287" h="2361939">
                <a:moveTo>
                  <a:pt x="1111240" y="897596"/>
                </a:moveTo>
                <a:lnTo>
                  <a:pt x="603838" y="1494015"/>
                </a:lnTo>
                <a:lnTo>
                  <a:pt x="964360" y="1494015"/>
                </a:lnTo>
                <a:close/>
                <a:moveTo>
                  <a:pt x="2013287" y="896112"/>
                </a:moveTo>
                <a:cubicBezTo>
                  <a:pt x="1948007" y="946556"/>
                  <a:pt x="1884706" y="1001945"/>
                  <a:pt x="1823382" y="1062279"/>
                </a:cubicBezTo>
                <a:cubicBezTo>
                  <a:pt x="1786786" y="1096897"/>
                  <a:pt x="1756372" y="1127806"/>
                  <a:pt x="1732139" y="1155006"/>
                </a:cubicBezTo>
                <a:cubicBezTo>
                  <a:pt x="1707906" y="1182206"/>
                  <a:pt x="1683179" y="1211878"/>
                  <a:pt x="1657957" y="1244024"/>
                </a:cubicBezTo>
                <a:cubicBezTo>
                  <a:pt x="1632736" y="1276169"/>
                  <a:pt x="1608009" y="1310293"/>
                  <a:pt x="1583776" y="1346394"/>
                </a:cubicBezTo>
                <a:cubicBezTo>
                  <a:pt x="1559543" y="1382496"/>
                  <a:pt x="1538031" y="1419834"/>
                  <a:pt x="1519238" y="1458408"/>
                </a:cubicBezTo>
                <a:lnTo>
                  <a:pt x="1510336" y="1494015"/>
                </a:lnTo>
                <a:lnTo>
                  <a:pt x="1737332" y="1494015"/>
                </a:lnTo>
                <a:lnTo>
                  <a:pt x="1634961" y="1906465"/>
                </a:lnTo>
                <a:lnTo>
                  <a:pt x="1407966" y="1906465"/>
                </a:lnTo>
                <a:lnTo>
                  <a:pt x="1295210" y="2361939"/>
                </a:lnTo>
                <a:lnTo>
                  <a:pt x="749234" y="2361939"/>
                </a:lnTo>
                <a:lnTo>
                  <a:pt x="833801" y="2023671"/>
                </a:lnTo>
                <a:cubicBezTo>
                  <a:pt x="753685" y="2031584"/>
                  <a:pt x="678020" y="2044937"/>
                  <a:pt x="606805" y="2063729"/>
                </a:cubicBezTo>
                <a:cubicBezTo>
                  <a:pt x="535591" y="2082522"/>
                  <a:pt x="472537" y="2102551"/>
                  <a:pt x="417642" y="2123816"/>
                </a:cubicBezTo>
                <a:cubicBezTo>
                  <a:pt x="362748" y="2145082"/>
                  <a:pt x="317745" y="2164369"/>
                  <a:pt x="282632" y="2181678"/>
                </a:cubicBezTo>
                <a:cubicBezTo>
                  <a:pt x="247519" y="2198987"/>
                  <a:pt x="226501" y="2209620"/>
                  <a:pt x="219578" y="2213576"/>
                </a:cubicBezTo>
                <a:close/>
                <a:moveTo>
                  <a:pt x="1749201" y="183970"/>
                </a:moveTo>
                <a:lnTo>
                  <a:pt x="1835251" y="183970"/>
                </a:lnTo>
                <a:lnTo>
                  <a:pt x="1611223" y="1086017"/>
                </a:lnTo>
                <a:lnTo>
                  <a:pt x="494049" y="1906465"/>
                </a:lnTo>
                <a:lnTo>
                  <a:pt x="0" y="1906465"/>
                </a:lnTo>
                <a:lnTo>
                  <a:pt x="47477" y="1581550"/>
                </a:lnTo>
                <a:lnTo>
                  <a:pt x="431737" y="1151297"/>
                </a:lnTo>
                <a:close/>
                <a:moveTo>
                  <a:pt x="1857506" y="0"/>
                </a:moveTo>
                <a:lnTo>
                  <a:pt x="704725" y="845669"/>
                </a:lnTo>
                <a:lnTo>
                  <a:pt x="1287792" y="188421"/>
                </a:lnTo>
                <a:lnTo>
                  <a:pt x="1287792" y="183970"/>
                </a:lnTo>
                <a:lnTo>
                  <a:pt x="1415384" y="183970"/>
                </a:lnTo>
                <a:cubicBezTo>
                  <a:pt x="1438133" y="182981"/>
                  <a:pt x="1469289" y="178530"/>
                  <a:pt x="1508853" y="170617"/>
                </a:cubicBezTo>
                <a:cubicBezTo>
                  <a:pt x="1548416" y="162704"/>
                  <a:pt x="1588474" y="147868"/>
                  <a:pt x="1629027" y="126108"/>
                </a:cubicBezTo>
                <a:cubicBezTo>
                  <a:pt x="1653754" y="112261"/>
                  <a:pt x="1678481" y="98414"/>
                  <a:pt x="1703208" y="84567"/>
                </a:cubicBezTo>
                <a:cubicBezTo>
                  <a:pt x="1727935" y="70719"/>
                  <a:pt x="1750684" y="58108"/>
                  <a:pt x="1771455" y="46734"/>
                </a:cubicBezTo>
                <a:cubicBezTo>
                  <a:pt x="1792226" y="35359"/>
                  <a:pt x="1810277" y="25469"/>
                  <a:pt x="1825608" y="17061"/>
                </a:cubicBezTo>
                <a:cubicBezTo>
                  <a:pt x="1840938" y="8654"/>
                  <a:pt x="1851571" y="2967"/>
                  <a:pt x="1857506" y="0"/>
                </a:cubicBez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indent="0" algn="ctr">
              <a:lnSpc>
                <a:spcPct val="90000"/>
              </a:lnSpc>
              <a:spcBef>
                <a:spcPts val="1000"/>
              </a:spcBef>
              <a:buFont typeface="Arial" panose="020B0604020202020204" pitchFamily="34" charset="0"/>
              <a:buNone/>
              <a:defRPr sz="23900">
                <a:solidFill>
                  <a:schemeClr val="accent1"/>
                </a:solidFill>
                <a:latin typeface="Facon" pitchFamily="2" charset="0"/>
              </a:defRPr>
            </a:lvl1pPr>
            <a:lvl2pPr indent="0" algn="ctr">
              <a:lnSpc>
                <a:spcPct val="90000"/>
              </a:lnSpc>
              <a:spcBef>
                <a:spcPts val="500"/>
              </a:spcBef>
              <a:buFont typeface="Arial" panose="020B0604020202020204" pitchFamily="34" charset="0"/>
              <a:buNone/>
              <a:defRPr sz="9600">
                <a:latin typeface="Facon" pitchFamily="2" charset="0"/>
              </a:defRPr>
            </a:lvl2pPr>
            <a:lvl3pPr indent="0" algn="ctr">
              <a:lnSpc>
                <a:spcPct val="90000"/>
              </a:lnSpc>
              <a:spcBef>
                <a:spcPts val="500"/>
              </a:spcBef>
              <a:buFont typeface="Arial" panose="020B0604020202020204" pitchFamily="34" charset="0"/>
              <a:buNone/>
              <a:defRPr sz="9600">
                <a:latin typeface="Facon" pitchFamily="2" charset="0"/>
              </a:defRPr>
            </a:lvl3pPr>
            <a:lvl4pPr indent="0" algn="ctr">
              <a:lnSpc>
                <a:spcPct val="90000"/>
              </a:lnSpc>
              <a:spcBef>
                <a:spcPts val="500"/>
              </a:spcBef>
              <a:buFont typeface="Arial" panose="020B0604020202020204" pitchFamily="34" charset="0"/>
              <a:buNone/>
              <a:defRPr sz="9600">
                <a:latin typeface="Facon" pitchFamily="2" charset="0"/>
              </a:defRPr>
            </a:lvl4pPr>
            <a:lvl5pPr indent="0" algn="ctr">
              <a:lnSpc>
                <a:spcPct val="90000"/>
              </a:lnSpc>
              <a:spcBef>
                <a:spcPts val="500"/>
              </a:spcBef>
              <a:buFont typeface="Arial" panose="020B0604020202020204" pitchFamily="34" charset="0"/>
              <a:buNone/>
              <a:defRPr sz="9600">
                <a:latin typeface="Facon"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98440" y="3066435"/>
            <a:ext cx="3595370" cy="829945"/>
          </a:xfrm>
          <a:prstGeom prst="rect">
            <a:avLst/>
          </a:prstGeom>
          <a:noFill/>
        </p:spPr>
        <p:txBody>
          <a:bodyPr wrap="none" rtlCol="0">
            <a:spAutoFit/>
          </a:bodyPr>
          <a:lstStyle/>
          <a:p>
            <a:pPr algn="ctr"/>
            <a:r>
              <a:rPr lang="en-US" altLang="zh-CN" sz="4800" b="1" dirty="0">
                <a:solidFill>
                  <a:schemeClr val="bg1"/>
                </a:solidFill>
                <a:latin typeface="+mj-ea"/>
                <a:ea typeface="+mj-ea"/>
              </a:rPr>
              <a:t>CONTENTS</a:t>
            </a:r>
          </a:p>
        </p:txBody>
      </p:sp>
      <p:sp>
        <p:nvSpPr>
          <p:cNvPr id="47" name="文本框 46"/>
          <p:cNvSpPr txBox="1"/>
          <p:nvPr/>
        </p:nvSpPr>
        <p:spPr>
          <a:xfrm>
            <a:off x="5130618" y="360771"/>
            <a:ext cx="7023281" cy="6310630"/>
          </a:xfrm>
          <a:prstGeom prst="rect">
            <a:avLst/>
          </a:prstGeom>
          <a:noFill/>
        </p:spPr>
        <p:txBody>
          <a:bodyPr wrap="square" rtlCol="0" anchor="ctr">
            <a:noAutofit/>
          </a:bodyPr>
          <a:lstStyle/>
          <a:p>
            <a:pPr marL="342900" indent="-342900">
              <a:lnSpc>
                <a:spcPct val="70000"/>
              </a:lnSpc>
              <a:spcBef>
                <a:spcPts val="2000"/>
              </a:spcBef>
              <a:spcAft>
                <a:spcPts val="2000"/>
              </a:spcAft>
              <a:buFont typeface="+mj-lt"/>
              <a:buAutoNum type="arabicPeriod"/>
            </a:pPr>
            <a:r>
              <a:rPr lang="en-US" sz="3600" b="1" dirty="0">
                <a:solidFill>
                  <a:schemeClr val="accent2"/>
                </a:solidFill>
                <a:latin typeface="+mj-ea"/>
                <a:ea typeface="+mj-ea"/>
              </a:rPr>
              <a:t>Motivation</a:t>
            </a:r>
            <a:endParaRPr lang="en-US" altLang="zh-CN" sz="3600" b="1" dirty="0">
              <a:solidFill>
                <a:schemeClr val="accent2"/>
              </a:solidFill>
              <a:latin typeface="+mj-ea"/>
              <a:ea typeface="+mj-ea"/>
            </a:endParaRPr>
          </a:p>
          <a:p>
            <a:pPr marL="342900" indent="-342900">
              <a:lnSpc>
                <a:spcPct val="70000"/>
              </a:lnSpc>
              <a:spcBef>
                <a:spcPts val="2000"/>
              </a:spcBef>
              <a:spcAft>
                <a:spcPts val="2000"/>
              </a:spcAft>
              <a:buFont typeface="+mj-lt"/>
              <a:buAutoNum type="arabicPeriod"/>
            </a:pPr>
            <a:r>
              <a:rPr lang="en-US" altLang="zh-CN" sz="3600" b="1" dirty="0">
                <a:solidFill>
                  <a:schemeClr val="accent2"/>
                </a:solidFill>
                <a:latin typeface="+mj-ea"/>
                <a:ea typeface="+mj-ea"/>
              </a:rPr>
              <a:t>Theory&amp;Hypotheses</a:t>
            </a:r>
          </a:p>
          <a:p>
            <a:pPr marL="342900" indent="-342900">
              <a:lnSpc>
                <a:spcPct val="70000"/>
              </a:lnSpc>
              <a:spcBef>
                <a:spcPts val="2000"/>
              </a:spcBef>
              <a:spcAft>
                <a:spcPts val="2000"/>
              </a:spcAft>
              <a:buFont typeface="+mj-lt"/>
              <a:buAutoNum type="arabicPeriod"/>
            </a:pPr>
            <a:r>
              <a:rPr lang="en-US" altLang="zh-CN" sz="3600" b="1" dirty="0">
                <a:solidFill>
                  <a:schemeClr val="accent2"/>
                </a:solidFill>
                <a:latin typeface="+mj-ea"/>
              </a:rPr>
              <a:t>Methodology </a:t>
            </a:r>
            <a:r>
              <a:rPr lang="en-US" altLang="zh-CN" sz="3600" b="1" dirty="0">
                <a:solidFill>
                  <a:schemeClr val="accent2"/>
                </a:solidFill>
                <a:latin typeface="+mj-ea"/>
                <a:ea typeface="+mj-ea"/>
              </a:rPr>
              <a:t>&amp;</a:t>
            </a:r>
            <a:r>
              <a:rPr lang="en-US" altLang="zh-CN" sz="3600" b="1" dirty="0">
                <a:solidFill>
                  <a:schemeClr val="accent2"/>
                </a:solidFill>
                <a:latin typeface="+mj-ea"/>
              </a:rPr>
              <a:t> Data</a:t>
            </a:r>
            <a:endParaRPr lang="en-US" altLang="zh-CN" sz="3600" b="1" dirty="0">
              <a:solidFill>
                <a:schemeClr val="accent2"/>
              </a:solidFill>
              <a:latin typeface="+mj-ea"/>
              <a:ea typeface="+mj-ea"/>
            </a:endParaRPr>
          </a:p>
          <a:p>
            <a:pPr marL="342900" indent="-342900">
              <a:lnSpc>
                <a:spcPct val="70000"/>
              </a:lnSpc>
              <a:spcBef>
                <a:spcPts val="2000"/>
              </a:spcBef>
              <a:spcAft>
                <a:spcPts val="2000"/>
              </a:spcAft>
              <a:buFont typeface="+mj-lt"/>
              <a:buAutoNum type="arabicPeriod"/>
            </a:pPr>
            <a:r>
              <a:rPr lang="en-US" altLang="zh-CN" sz="3600" b="1" dirty="0">
                <a:solidFill>
                  <a:schemeClr val="accent2"/>
                </a:solidFill>
                <a:latin typeface="+mj-ea"/>
                <a:ea typeface="+mj-ea"/>
              </a:rPr>
              <a:t>Main Results &amp; Findings</a:t>
            </a:r>
          </a:p>
          <a:p>
            <a:pPr marL="342900" indent="-342900">
              <a:lnSpc>
                <a:spcPct val="70000"/>
              </a:lnSpc>
              <a:spcBef>
                <a:spcPts val="2000"/>
              </a:spcBef>
              <a:spcAft>
                <a:spcPts val="2000"/>
              </a:spcAft>
              <a:buFont typeface="+mj-lt"/>
              <a:buAutoNum type="arabicPeriod"/>
            </a:pPr>
            <a:r>
              <a:rPr lang="en-US" altLang="zh-CN" sz="3600" b="1" dirty="0">
                <a:solidFill>
                  <a:srgbClr val="002060"/>
                </a:solidFill>
                <a:sym typeface="+mn-ea"/>
              </a:rPr>
              <a:t>Discussion &amp; Implications</a:t>
            </a:r>
            <a:endParaRPr lang="en-US" altLang="zh-CN" sz="3600" b="1" dirty="0">
              <a:solidFill>
                <a:schemeClr val="accent2"/>
              </a:solidFill>
              <a:latin typeface="+mj-ea"/>
              <a:ea typeface="+mj-ea"/>
            </a:endParaRPr>
          </a:p>
          <a:p>
            <a:pPr marL="342900" indent="-342900">
              <a:lnSpc>
                <a:spcPct val="70000"/>
              </a:lnSpc>
              <a:spcBef>
                <a:spcPts val="2000"/>
              </a:spcBef>
              <a:spcAft>
                <a:spcPts val="2000"/>
              </a:spcAft>
              <a:buFont typeface="+mj-lt"/>
              <a:buAutoNum type="arabicPeriod"/>
            </a:pPr>
            <a:r>
              <a:rPr lang="en-US" altLang="zh-CN" sz="3600" b="1" dirty="0">
                <a:solidFill>
                  <a:schemeClr val="accent2"/>
                </a:solidFill>
                <a:latin typeface="+mj-ea"/>
                <a:ea typeface="+mj-ea"/>
              </a:rPr>
              <a:t>Conclusion</a:t>
            </a:r>
          </a:p>
        </p:txBody>
      </p:sp>
      <p:grpSp>
        <p:nvGrpSpPr>
          <p:cNvPr id="55" name="组合 54"/>
          <p:cNvGrpSpPr/>
          <p:nvPr/>
        </p:nvGrpSpPr>
        <p:grpSpPr>
          <a:xfrm flipH="1">
            <a:off x="505574" y="2581870"/>
            <a:ext cx="2984292" cy="0"/>
            <a:chOff x="1209167" y="2722880"/>
            <a:chExt cx="2984292" cy="0"/>
          </a:xfrm>
        </p:grpSpPr>
        <p:cxnSp>
          <p:nvCxnSpPr>
            <p:cNvPr id="56" name="直接连接符 55"/>
            <p:cNvCxnSpPr/>
            <p:nvPr/>
          </p:nvCxnSpPr>
          <p:spPr>
            <a:xfrm>
              <a:off x="1211071" y="2722880"/>
              <a:ext cx="2982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209167" y="2722880"/>
              <a:ext cx="338328"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a:off x="505574" y="4380190"/>
            <a:ext cx="2982388" cy="0"/>
            <a:chOff x="1211071" y="2722880"/>
            <a:chExt cx="2982388" cy="0"/>
          </a:xfrm>
        </p:grpSpPr>
        <p:cxnSp>
          <p:nvCxnSpPr>
            <p:cNvPr id="60" name="直接连接符 59"/>
            <p:cNvCxnSpPr/>
            <p:nvPr/>
          </p:nvCxnSpPr>
          <p:spPr>
            <a:xfrm>
              <a:off x="1211071" y="2722880"/>
              <a:ext cx="2982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211072" y="2722880"/>
              <a:ext cx="338328"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282" y="568528"/>
            <a:ext cx="430664" cy="430046"/>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2501" y="660282"/>
            <a:ext cx="1296039" cy="24653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black">
                    <a:lumMod val="65000"/>
                    <a:lumOff val="35000"/>
                  </a:prstClr>
                </a:solidFill>
                <a:effectLst/>
                <a:uLnTx/>
                <a:uFillTx/>
                <a:latin typeface="微软雅黑 Light" panose="020B0502040204020203" charset="-122"/>
                <a:ea typeface="微软雅黑 Light" panose="020B0502040204020203" charset="-122"/>
                <a:cs typeface="+mn-cs"/>
              </a:rPr>
              <a:t>  </a:t>
            </a:r>
            <a:r>
              <a:rPr kumimoji="0" lang="en-US" altLang="zh-CN" sz="1100" b="0" i="0" u="none" strike="noStrike" kern="1200" cap="none" spc="90" normalizeH="0" baseline="0" noProof="0">
                <a:ln>
                  <a:noFill/>
                </a:ln>
                <a:solidFill>
                  <a:prstClr val="black">
                    <a:lumMod val="65000"/>
                    <a:lumOff val="35000"/>
                  </a:prstClr>
                </a:solidFill>
                <a:effectLst/>
                <a:uLnTx/>
                <a:uFillTx/>
                <a:latin typeface="微软雅黑 Light" panose="020B0502040204020203" charset="-122"/>
                <a:ea typeface="微软雅黑 Light" panose="020B0502040204020203" charset="-122"/>
                <a:cs typeface="+mn-cs"/>
              </a:rPr>
              <a:t>Page </a:t>
            </a:r>
            <a:fld id="{7CFB1EEF-B761-4911-A2FD-18DBD3241D03}" type="slidenum">
              <a:rPr kumimoji="0" lang="zh-CN" altLang="en-US" sz="1100" b="0" i="0" u="none" strike="noStrike" kern="1200" cap="none" spc="90" normalizeH="0" baseline="0" noProof="0" smtClean="0">
                <a:ln>
                  <a:noFill/>
                </a:ln>
                <a:solidFill>
                  <a:prstClr val="black">
                    <a:lumMod val="65000"/>
                    <a:lumOff val="35000"/>
                  </a:prstClr>
                </a:solidFill>
                <a:effectLst/>
                <a:uLnTx/>
                <a:uFillTx/>
                <a:latin typeface="微软雅黑 Light" panose="020B0502040204020203" charset="-122"/>
                <a:ea typeface="微软雅黑 Light" panose="020B0502040204020203" charset="-122"/>
                <a:cs typeface="+mn-cs"/>
              </a:rPr>
              <a:t>20</a:t>
            </a:fld>
            <a:endParaRPr kumimoji="0" lang="zh-CN" altLang="en-US" sz="1100" b="0" i="0" u="none" strike="noStrike" kern="1200" cap="none" spc="90" normalizeH="0" baseline="0" noProof="0" dirty="0">
              <a:ln>
                <a:noFill/>
              </a:ln>
              <a:solidFill>
                <a:prstClr val="black">
                  <a:lumMod val="65000"/>
                  <a:lumOff val="35000"/>
                </a:prstClr>
              </a:solidFill>
              <a:effectLst/>
              <a:uLnTx/>
              <a:uFillTx/>
              <a:latin typeface="微软雅黑 Light" panose="020B0502040204020203" charset="-122"/>
              <a:ea typeface="微软雅黑 Light" panose="020B0502040204020203" charset="-122"/>
              <a:cs typeface="+mn-cs"/>
            </a:endParaRPr>
          </a:p>
        </p:txBody>
      </p:sp>
      <p:sp>
        <p:nvSpPr>
          <p:cNvPr id="4" name="文本占位符 1"/>
          <p:cNvSpPr>
            <a:spLocks noGrp="1"/>
          </p:cNvSpPr>
          <p:nvPr>
            <p:ph type="body" sz="quarter" idx="13"/>
          </p:nvPr>
        </p:nvSpPr>
        <p:spPr>
          <a:xfrm>
            <a:off x="1545654" y="87340"/>
            <a:ext cx="4180232" cy="646331"/>
          </a:xfrm>
        </p:spPr>
        <p:txBody>
          <a:bodyPr/>
          <a:lstStyle/>
          <a:p>
            <a:r>
              <a:rPr lang="en-US" altLang="zh-CN" b="1" dirty="0">
                <a:solidFill>
                  <a:srgbClr val="002060"/>
                </a:solidFill>
              </a:rPr>
              <a:t>Main Results &amp; Findings</a:t>
            </a:r>
            <a:endParaRPr lang="zh-CN" altLang="en-US" b="1" dirty="0">
              <a:solidFill>
                <a:srgbClr val="002060"/>
              </a:solidFill>
            </a:endParaRPr>
          </a:p>
        </p:txBody>
      </p:sp>
      <p:sp>
        <p:nvSpPr>
          <p:cNvPr id="5" name="矩形 4"/>
          <p:cNvSpPr/>
          <p:nvPr/>
        </p:nvSpPr>
        <p:spPr>
          <a:xfrm>
            <a:off x="549728" y="833687"/>
            <a:ext cx="11092543" cy="1180169"/>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2060"/>
              </a:solidFill>
              <a:effectLst/>
              <a:uLnTx/>
              <a:uFillTx/>
              <a:latin typeface="Times New Roman" panose="02020603050405020304" pitchFamily="18" charset="0"/>
              <a:ea typeface="微软雅黑 Light" panose="020B0502040204020203" charset="-122"/>
              <a:cs typeface="Times New Roman" panose="02020603050405020304" pitchFamily="18" charset="0"/>
            </a:endParaRPr>
          </a:p>
        </p:txBody>
      </p:sp>
      <p:sp>
        <p:nvSpPr>
          <p:cNvPr id="6" name="文本框 5"/>
          <p:cNvSpPr txBox="1"/>
          <p:nvPr/>
        </p:nvSpPr>
        <p:spPr>
          <a:xfrm>
            <a:off x="1156607" y="910400"/>
            <a:ext cx="974815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Key findings </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 Female boards are holding CEOs accountable for their performance</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endParaRPr>
          </a:p>
        </p:txBody>
      </p:sp>
      <p:sp>
        <p:nvSpPr>
          <p:cNvPr id="8" name="文本框 7"/>
          <p:cNvSpPr txBox="1"/>
          <p:nvPr/>
        </p:nvSpPr>
        <p:spPr>
          <a:xfrm>
            <a:off x="810679" y="1472081"/>
            <a:ext cx="107619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0" i="1"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The worse a company's performance, the more likely it is that a board with female directors will fire its CEO</a:t>
            </a:r>
            <a:endParaRPr kumimoji="0" lang="zh-CN" altLang="en-US" b="0" i="1"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endParaRPr>
          </a:p>
        </p:txBody>
      </p:sp>
      <p:sp>
        <p:nvSpPr>
          <p:cNvPr id="10" name="矩形 9"/>
          <p:cNvSpPr/>
          <p:nvPr/>
        </p:nvSpPr>
        <p:spPr>
          <a:xfrm>
            <a:off x="4367610" y="2180711"/>
            <a:ext cx="3350623" cy="2376553"/>
          </a:xfrm>
          <a:prstGeom prst="rect">
            <a:avLst/>
          </a:prstGeom>
          <a:solidFill>
            <a:schemeClr val="bg2"/>
          </a:solidFill>
          <a:ln>
            <a:noFill/>
          </a:ln>
          <a:effectLst>
            <a:outerShdw blurRad="177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charset="-122"/>
              <a:cs typeface="+mn-cs"/>
            </a:endParaRPr>
          </a:p>
        </p:txBody>
      </p:sp>
      <p:sp>
        <p:nvSpPr>
          <p:cNvPr id="11" name="文本框 10"/>
          <p:cNvSpPr txBox="1"/>
          <p:nvPr/>
        </p:nvSpPr>
        <p:spPr>
          <a:xfrm>
            <a:off x="4836958" y="2180712"/>
            <a:ext cx="2358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Discovery One : </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Enhanced Monitoring</a:t>
            </a:r>
          </a:p>
        </p:txBody>
      </p:sp>
      <p:grpSp>
        <p:nvGrpSpPr>
          <p:cNvPr id="12" name="组合 11"/>
          <p:cNvGrpSpPr/>
          <p:nvPr/>
        </p:nvGrpSpPr>
        <p:grpSpPr>
          <a:xfrm>
            <a:off x="4959236" y="2805698"/>
            <a:ext cx="1461734" cy="59159"/>
            <a:chOff x="1211072" y="2722880"/>
            <a:chExt cx="1725168" cy="0"/>
          </a:xfrm>
        </p:grpSpPr>
        <p:cxnSp>
          <p:nvCxnSpPr>
            <p:cNvPr id="13" name="直接连接符 12"/>
            <p:cNvCxnSpPr/>
            <p:nvPr/>
          </p:nvCxnSpPr>
          <p:spPr>
            <a:xfrm>
              <a:off x="1211072" y="2722880"/>
              <a:ext cx="17251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211072" y="2722880"/>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3597241" y="2678012"/>
            <a:ext cx="5204678" cy="364395"/>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Light" panose="020B0502040204020203" charset="-122"/>
              <a:ea typeface="微软雅黑 Light" panose="020B0502040204020203" charset="-122"/>
              <a:cs typeface="+mn-cs"/>
            </a:endParaRPr>
          </a:p>
        </p:txBody>
      </p:sp>
      <p:sp>
        <p:nvSpPr>
          <p:cNvPr id="18" name="文本框 17"/>
          <p:cNvSpPr txBox="1"/>
          <p:nvPr/>
        </p:nvSpPr>
        <p:spPr>
          <a:xfrm>
            <a:off x="4803241" y="2817924"/>
            <a:ext cx="2585515"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The negative correlation between poor corporate performance and CEO turnover is significantly stronger in boards with female directors.</a:t>
            </a:r>
            <a:endPar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endParaRPr>
          </a:p>
        </p:txBody>
      </p:sp>
      <p:sp>
        <p:nvSpPr>
          <p:cNvPr id="27" name="矩形 26"/>
          <p:cNvSpPr/>
          <p:nvPr/>
        </p:nvSpPr>
        <p:spPr>
          <a:xfrm>
            <a:off x="8291648" y="2180712"/>
            <a:ext cx="3350623" cy="22068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Light" panose="020B0502040204020203" charset="-122"/>
              <a:cs typeface="+mn-cs"/>
            </a:endParaRPr>
          </a:p>
        </p:txBody>
      </p:sp>
      <p:sp>
        <p:nvSpPr>
          <p:cNvPr id="28" name="矩形 27"/>
          <p:cNvSpPr/>
          <p:nvPr/>
        </p:nvSpPr>
        <p:spPr>
          <a:xfrm>
            <a:off x="8184968" y="2180712"/>
            <a:ext cx="3350623" cy="2391538"/>
          </a:xfrm>
          <a:prstGeom prst="rect">
            <a:avLst/>
          </a:prstGeom>
          <a:solidFill>
            <a:schemeClr val="bg2"/>
          </a:solidFill>
          <a:ln>
            <a:noFill/>
          </a:ln>
          <a:effectLst>
            <a:outerShdw blurRad="177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Light" panose="020B0502040204020203" charset="-122"/>
              <a:cs typeface="+mn-cs"/>
            </a:endParaRPr>
          </a:p>
        </p:txBody>
      </p:sp>
      <p:sp>
        <p:nvSpPr>
          <p:cNvPr id="29" name="文本框 28"/>
          <p:cNvSpPr txBox="1"/>
          <p:nvPr/>
        </p:nvSpPr>
        <p:spPr>
          <a:xfrm>
            <a:off x="8654316" y="2180712"/>
            <a:ext cx="182408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Discovery Two : </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Influence Effect</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endParaRPr>
          </a:p>
        </p:txBody>
      </p:sp>
      <p:grpSp>
        <p:nvGrpSpPr>
          <p:cNvPr id="30" name="组合 29"/>
          <p:cNvGrpSpPr/>
          <p:nvPr/>
        </p:nvGrpSpPr>
        <p:grpSpPr>
          <a:xfrm>
            <a:off x="8776594" y="2805698"/>
            <a:ext cx="1461734" cy="59159"/>
            <a:chOff x="1211072" y="2722880"/>
            <a:chExt cx="1725168" cy="0"/>
          </a:xfrm>
        </p:grpSpPr>
        <p:cxnSp>
          <p:nvCxnSpPr>
            <p:cNvPr id="31" name="直接连接符 30"/>
            <p:cNvCxnSpPr/>
            <p:nvPr/>
          </p:nvCxnSpPr>
          <p:spPr>
            <a:xfrm>
              <a:off x="1211072" y="2722880"/>
              <a:ext cx="17251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211072" y="2722880"/>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a:off x="8654316" y="2844043"/>
            <a:ext cx="2864355"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This oversight effect is even more pronounced when there is more than one female director or serves on key committees (e.g., audit, nomination).</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endParaRPr>
          </a:p>
        </p:txBody>
      </p:sp>
      <p:sp>
        <p:nvSpPr>
          <p:cNvPr id="34" name="矩形 33"/>
          <p:cNvSpPr/>
          <p:nvPr/>
        </p:nvSpPr>
        <p:spPr>
          <a:xfrm>
            <a:off x="4474290" y="4615369"/>
            <a:ext cx="7167981" cy="182996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Light" panose="020B0502040204020203" charset="-122"/>
              <a:cs typeface="+mn-cs"/>
            </a:endParaRPr>
          </a:p>
        </p:txBody>
      </p:sp>
      <p:sp>
        <p:nvSpPr>
          <p:cNvPr id="35" name="矩形 34"/>
          <p:cNvSpPr/>
          <p:nvPr/>
        </p:nvSpPr>
        <p:spPr>
          <a:xfrm>
            <a:off x="4367610" y="4615369"/>
            <a:ext cx="7167981" cy="1829961"/>
          </a:xfrm>
          <a:prstGeom prst="rect">
            <a:avLst/>
          </a:prstGeom>
          <a:solidFill>
            <a:schemeClr val="bg2"/>
          </a:solidFill>
          <a:ln>
            <a:noFill/>
          </a:ln>
          <a:effectLst>
            <a:outerShdw blurRad="177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charset="-122"/>
              <a:cs typeface="+mn-cs"/>
            </a:endParaRPr>
          </a:p>
        </p:txBody>
      </p:sp>
      <p:sp>
        <p:nvSpPr>
          <p:cNvPr id="36" name="文本框 35"/>
          <p:cNvSpPr txBox="1"/>
          <p:nvPr/>
        </p:nvSpPr>
        <p:spPr>
          <a:xfrm>
            <a:off x="4864862" y="4654912"/>
            <a:ext cx="41646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Discovery Three : Enhanced Monitoring</a:t>
            </a:r>
          </a:p>
        </p:txBody>
      </p:sp>
      <p:grpSp>
        <p:nvGrpSpPr>
          <p:cNvPr id="37" name="组合 36"/>
          <p:cNvGrpSpPr/>
          <p:nvPr/>
        </p:nvGrpSpPr>
        <p:grpSpPr>
          <a:xfrm>
            <a:off x="4995019" y="5033009"/>
            <a:ext cx="1461734" cy="59159"/>
            <a:chOff x="1211072" y="2722880"/>
            <a:chExt cx="1725168" cy="0"/>
          </a:xfrm>
        </p:grpSpPr>
        <p:cxnSp>
          <p:nvCxnSpPr>
            <p:cNvPr id="38" name="直接连接符 37"/>
            <p:cNvCxnSpPr/>
            <p:nvPr/>
          </p:nvCxnSpPr>
          <p:spPr>
            <a:xfrm>
              <a:off x="1211072" y="2722880"/>
              <a:ext cx="17251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211072" y="2722880"/>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0" name="文本框 39"/>
          <p:cNvSpPr txBox="1"/>
          <p:nvPr/>
        </p:nvSpPr>
        <p:spPr>
          <a:xfrm>
            <a:off x="4474290" y="5121891"/>
            <a:ext cx="712583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When there are no female directors: Even at the bottom of the performance, the probability of CEO turnover only increased slightly from 5% to 7%.</a:t>
            </a:r>
            <a:b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b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When there are female directors: The probability of CEO leaving the lowest-performing companies soars to 18%, nearly three times as high.</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endParaRPr>
          </a:p>
        </p:txBody>
      </p:sp>
      <p:pic>
        <p:nvPicPr>
          <p:cNvPr id="3" name="图片 2">
            <a:extLst>
              <a:ext uri="{FF2B5EF4-FFF2-40B4-BE49-F238E27FC236}">
                <a16:creationId xmlns:a16="http://schemas.microsoft.com/office/drawing/2014/main" id="{98740F08-4CBE-9A45-EA92-8DC4F0573A14}"/>
              </a:ext>
            </a:extLst>
          </p:cNvPr>
          <p:cNvPicPr>
            <a:picLocks noChangeAspect="1"/>
          </p:cNvPicPr>
          <p:nvPr/>
        </p:nvPicPr>
        <p:blipFill>
          <a:blip r:embed="rId3"/>
          <a:stretch>
            <a:fillRect/>
          </a:stretch>
        </p:blipFill>
        <p:spPr>
          <a:xfrm>
            <a:off x="514642" y="2090569"/>
            <a:ext cx="3698308" cy="434771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black">
                    <a:lumMod val="65000"/>
                    <a:lumOff val="35000"/>
                  </a:prstClr>
                </a:solidFill>
                <a:effectLst/>
                <a:uLnTx/>
                <a:uFillTx/>
                <a:latin typeface="微软雅黑 Light" panose="020B0502040204020203" charset="-122"/>
                <a:ea typeface="微软雅黑 Light" panose="020B0502040204020203" charset="-122"/>
                <a:cs typeface="+mn-cs"/>
              </a:rPr>
              <a:t>  </a:t>
            </a:r>
            <a:r>
              <a:rPr kumimoji="0" lang="en-US" altLang="zh-CN" sz="1100" b="0" i="0" u="none" strike="noStrike" kern="1200" cap="none" spc="90" normalizeH="0" baseline="0" noProof="0">
                <a:ln>
                  <a:noFill/>
                </a:ln>
                <a:solidFill>
                  <a:prstClr val="black">
                    <a:lumMod val="65000"/>
                    <a:lumOff val="35000"/>
                  </a:prstClr>
                </a:solidFill>
                <a:effectLst/>
                <a:uLnTx/>
                <a:uFillTx/>
                <a:latin typeface="微软雅黑 Light" panose="020B0502040204020203" charset="-122"/>
                <a:ea typeface="微软雅黑 Light" panose="020B0502040204020203" charset="-122"/>
                <a:cs typeface="+mn-cs"/>
              </a:rPr>
              <a:t>Page </a:t>
            </a:r>
            <a:fld id="{7CFB1EEF-B761-4911-A2FD-18DBD3241D03}" type="slidenum">
              <a:rPr kumimoji="0" lang="zh-CN" altLang="en-US" sz="1100" b="0" i="0" u="none" strike="noStrike" kern="1200" cap="none" spc="90" normalizeH="0" baseline="0" noProof="0" smtClean="0">
                <a:ln>
                  <a:noFill/>
                </a:ln>
                <a:solidFill>
                  <a:prstClr val="black">
                    <a:lumMod val="65000"/>
                    <a:lumOff val="35000"/>
                  </a:prstClr>
                </a:solidFill>
                <a:effectLst/>
                <a:uLnTx/>
                <a:uFillTx/>
                <a:latin typeface="微软雅黑 Light" panose="020B0502040204020203" charset="-122"/>
                <a:ea typeface="微软雅黑 Light" panose="020B0502040204020203" charset="-122"/>
                <a:cs typeface="+mn-cs"/>
              </a:rPr>
              <a:t>21</a:t>
            </a:fld>
            <a:endParaRPr kumimoji="0" lang="zh-CN" altLang="en-US" sz="1100" b="0" i="0" u="none" strike="noStrike" kern="1200" cap="none" spc="90" normalizeH="0" baseline="0" noProof="0" dirty="0">
              <a:ln>
                <a:noFill/>
              </a:ln>
              <a:solidFill>
                <a:prstClr val="black">
                  <a:lumMod val="65000"/>
                  <a:lumOff val="35000"/>
                </a:prstClr>
              </a:solidFill>
              <a:effectLst/>
              <a:uLnTx/>
              <a:uFillTx/>
              <a:latin typeface="微软雅黑 Light" panose="020B0502040204020203" charset="-122"/>
              <a:ea typeface="微软雅黑 Light" panose="020B0502040204020203" charset="-122"/>
              <a:cs typeface="+mn-cs"/>
            </a:endParaRPr>
          </a:p>
        </p:txBody>
      </p:sp>
      <p:sp>
        <p:nvSpPr>
          <p:cNvPr id="6" name="矩形 5"/>
          <p:cNvSpPr/>
          <p:nvPr/>
        </p:nvSpPr>
        <p:spPr>
          <a:xfrm>
            <a:off x="371699" y="1255148"/>
            <a:ext cx="3035107" cy="4408713"/>
          </a:xfrm>
          <a:prstGeom prst="rect">
            <a:avLst/>
          </a:prstGeom>
          <a:solidFill>
            <a:schemeClr val="tx2"/>
          </a:solidFill>
          <a:ln w="38100">
            <a:noFill/>
          </a:ln>
          <a:effectLst>
            <a:outerShdw blurRad="1016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Light" panose="020B0502040204020203" charset="-122"/>
              <a:cs typeface="+mn-cs"/>
            </a:endParaRPr>
          </a:p>
        </p:txBody>
      </p:sp>
      <p:sp>
        <p:nvSpPr>
          <p:cNvPr id="7" name="任意多边形: 形状 6"/>
          <p:cNvSpPr/>
          <p:nvPr/>
        </p:nvSpPr>
        <p:spPr>
          <a:xfrm>
            <a:off x="371699" y="1186544"/>
            <a:ext cx="3035107" cy="4408713"/>
          </a:xfrm>
          <a:custGeom>
            <a:avLst/>
            <a:gdLst>
              <a:gd name="connsiteX0" fmla="*/ 0 w 2431456"/>
              <a:gd name="connsiteY0" fmla="*/ 0 h 3402874"/>
              <a:gd name="connsiteX1" fmla="*/ 2431456 w 2431456"/>
              <a:gd name="connsiteY1" fmla="*/ 0 h 3402874"/>
              <a:gd name="connsiteX2" fmla="*/ 2431456 w 2431456"/>
              <a:gd name="connsiteY2" fmla="*/ 1405916 h 3402874"/>
              <a:gd name="connsiteX3" fmla="*/ 2400369 w 2431456"/>
              <a:gd name="connsiteY3" fmla="*/ 1412192 h 3402874"/>
              <a:gd name="connsiteX4" fmla="*/ 2351590 w 2431456"/>
              <a:gd name="connsiteY4" fmla="*/ 1485782 h 3402874"/>
              <a:gd name="connsiteX5" fmla="*/ 2400369 w 2431456"/>
              <a:gd name="connsiteY5" fmla="*/ 1559372 h 3402874"/>
              <a:gd name="connsiteX6" fmla="*/ 2431456 w 2431456"/>
              <a:gd name="connsiteY6" fmla="*/ 1565648 h 3402874"/>
              <a:gd name="connsiteX7" fmla="*/ 2431456 w 2431456"/>
              <a:gd name="connsiteY7" fmla="*/ 3402874 h 3402874"/>
              <a:gd name="connsiteX8" fmla="*/ 0 w 2431456"/>
              <a:gd name="connsiteY8" fmla="*/ 3402874 h 3402874"/>
              <a:gd name="connsiteX9" fmla="*/ 0 w 2431456"/>
              <a:gd name="connsiteY9" fmla="*/ 1565648 h 3402874"/>
              <a:gd name="connsiteX10" fmla="*/ 31087 w 2431456"/>
              <a:gd name="connsiteY10" fmla="*/ 1559372 h 3402874"/>
              <a:gd name="connsiteX11" fmla="*/ 79866 w 2431456"/>
              <a:gd name="connsiteY11" fmla="*/ 1485782 h 3402874"/>
              <a:gd name="connsiteX12" fmla="*/ 31087 w 2431456"/>
              <a:gd name="connsiteY12" fmla="*/ 1412192 h 3402874"/>
              <a:gd name="connsiteX13" fmla="*/ 0 w 2431456"/>
              <a:gd name="connsiteY13" fmla="*/ 1405916 h 340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1456" h="3402874">
                <a:moveTo>
                  <a:pt x="0" y="0"/>
                </a:moveTo>
                <a:lnTo>
                  <a:pt x="2431456" y="0"/>
                </a:lnTo>
                <a:lnTo>
                  <a:pt x="2431456" y="1405916"/>
                </a:lnTo>
                <a:lnTo>
                  <a:pt x="2400369" y="1412192"/>
                </a:lnTo>
                <a:cubicBezTo>
                  <a:pt x="2371703" y="1424317"/>
                  <a:pt x="2351590" y="1452701"/>
                  <a:pt x="2351590" y="1485782"/>
                </a:cubicBezTo>
                <a:cubicBezTo>
                  <a:pt x="2351590" y="1518864"/>
                  <a:pt x="2371703" y="1547248"/>
                  <a:pt x="2400369" y="1559372"/>
                </a:cubicBezTo>
                <a:lnTo>
                  <a:pt x="2431456" y="1565648"/>
                </a:lnTo>
                <a:lnTo>
                  <a:pt x="2431456" y="3402874"/>
                </a:lnTo>
                <a:lnTo>
                  <a:pt x="0" y="3402874"/>
                </a:lnTo>
                <a:lnTo>
                  <a:pt x="0" y="1565648"/>
                </a:lnTo>
                <a:lnTo>
                  <a:pt x="31087" y="1559372"/>
                </a:lnTo>
                <a:cubicBezTo>
                  <a:pt x="59753" y="1547248"/>
                  <a:pt x="79866" y="1518864"/>
                  <a:pt x="79866" y="1485782"/>
                </a:cubicBezTo>
                <a:cubicBezTo>
                  <a:pt x="79866" y="1452701"/>
                  <a:pt x="59753" y="1424317"/>
                  <a:pt x="31087" y="1412192"/>
                </a:cubicBezTo>
                <a:lnTo>
                  <a:pt x="0" y="1405916"/>
                </a:lnTo>
                <a:close/>
              </a:path>
            </a:pathLst>
          </a:custGeom>
          <a:solidFill>
            <a:schemeClr val="bg1">
              <a:lumMod val="95000"/>
            </a:schemeClr>
          </a:solidFill>
          <a:ln w="38100">
            <a:noFill/>
          </a:ln>
          <a:effectLst>
            <a:outerShdw blurRad="1016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charset="-122"/>
              <a:cs typeface="+mn-cs"/>
            </a:endParaRPr>
          </a:p>
        </p:txBody>
      </p:sp>
      <p:grpSp>
        <p:nvGrpSpPr>
          <p:cNvPr id="8" name="组合 7"/>
          <p:cNvGrpSpPr/>
          <p:nvPr/>
        </p:nvGrpSpPr>
        <p:grpSpPr>
          <a:xfrm>
            <a:off x="394123" y="1304444"/>
            <a:ext cx="365516" cy="346961"/>
            <a:chOff x="9419202" y="2230990"/>
            <a:chExt cx="894468" cy="894466"/>
          </a:xfrm>
        </p:grpSpPr>
        <p:sp>
          <p:nvSpPr>
            <p:cNvPr id="9" name="iconfont-11255-5323798"/>
            <p:cNvSpPr>
              <a:spLocks noChangeAspect="1"/>
            </p:cNvSpPr>
            <p:nvPr/>
          </p:nvSpPr>
          <p:spPr bwMode="auto">
            <a:xfrm>
              <a:off x="9561655" y="2341257"/>
              <a:ext cx="609563" cy="609685"/>
            </a:xfrm>
            <a:custGeom>
              <a:avLst/>
              <a:gdLst>
                <a:gd name="T0" fmla="*/ 2580 w 10362"/>
                <a:gd name="T1" fmla="*/ 3239 h 10362"/>
                <a:gd name="T2" fmla="*/ 7761 w 10362"/>
                <a:gd name="T3" fmla="*/ 3239 h 10362"/>
                <a:gd name="T4" fmla="*/ 8409 w 10362"/>
                <a:gd name="T5" fmla="*/ 2591 h 10362"/>
                <a:gd name="T6" fmla="*/ 8409 w 10362"/>
                <a:gd name="T7" fmla="*/ 647 h 10362"/>
                <a:gd name="T8" fmla="*/ 7761 w 10362"/>
                <a:gd name="T9" fmla="*/ 0 h 10362"/>
                <a:gd name="T10" fmla="*/ 2580 w 10362"/>
                <a:gd name="T11" fmla="*/ 0 h 10362"/>
                <a:gd name="T12" fmla="*/ 1932 w 10362"/>
                <a:gd name="T13" fmla="*/ 647 h 10362"/>
                <a:gd name="T14" fmla="*/ 1932 w 10362"/>
                <a:gd name="T15" fmla="*/ 2590 h 10362"/>
                <a:gd name="T16" fmla="*/ 2580 w 10362"/>
                <a:gd name="T17" fmla="*/ 3239 h 10362"/>
                <a:gd name="T18" fmla="*/ 2429 w 10362"/>
                <a:gd name="T19" fmla="*/ 7286 h 10362"/>
                <a:gd name="T20" fmla="*/ 647 w 10362"/>
                <a:gd name="T21" fmla="*/ 7286 h 10362"/>
                <a:gd name="T22" fmla="*/ 0 w 10362"/>
                <a:gd name="T23" fmla="*/ 7934 h 10362"/>
                <a:gd name="T24" fmla="*/ 0 w 10362"/>
                <a:gd name="T25" fmla="*/ 9715 h 10362"/>
                <a:gd name="T26" fmla="*/ 647 w 10362"/>
                <a:gd name="T27" fmla="*/ 10362 h 10362"/>
                <a:gd name="T28" fmla="*/ 2429 w 10362"/>
                <a:gd name="T29" fmla="*/ 10362 h 10362"/>
                <a:gd name="T30" fmla="*/ 3076 w 10362"/>
                <a:gd name="T31" fmla="*/ 9715 h 10362"/>
                <a:gd name="T32" fmla="*/ 3076 w 10362"/>
                <a:gd name="T33" fmla="*/ 7934 h 10362"/>
                <a:gd name="T34" fmla="*/ 2429 w 10362"/>
                <a:gd name="T35" fmla="*/ 7286 h 10362"/>
                <a:gd name="T36" fmla="*/ 6071 w 10362"/>
                <a:gd name="T37" fmla="*/ 7286 h 10362"/>
                <a:gd name="T38" fmla="*/ 4291 w 10362"/>
                <a:gd name="T39" fmla="*/ 7286 h 10362"/>
                <a:gd name="T40" fmla="*/ 3644 w 10362"/>
                <a:gd name="T41" fmla="*/ 7934 h 10362"/>
                <a:gd name="T42" fmla="*/ 3644 w 10362"/>
                <a:gd name="T43" fmla="*/ 9715 h 10362"/>
                <a:gd name="T44" fmla="*/ 4291 w 10362"/>
                <a:gd name="T45" fmla="*/ 10362 h 10362"/>
                <a:gd name="T46" fmla="*/ 6072 w 10362"/>
                <a:gd name="T47" fmla="*/ 10362 h 10362"/>
                <a:gd name="T48" fmla="*/ 6720 w 10362"/>
                <a:gd name="T49" fmla="*/ 9715 h 10362"/>
                <a:gd name="T50" fmla="*/ 6720 w 10362"/>
                <a:gd name="T51" fmla="*/ 7934 h 10362"/>
                <a:gd name="T52" fmla="*/ 6071 w 10362"/>
                <a:gd name="T53" fmla="*/ 7286 h 10362"/>
                <a:gd name="T54" fmla="*/ 9715 w 10362"/>
                <a:gd name="T55" fmla="*/ 7286 h 10362"/>
                <a:gd name="T56" fmla="*/ 7934 w 10362"/>
                <a:gd name="T57" fmla="*/ 7286 h 10362"/>
                <a:gd name="T58" fmla="*/ 7286 w 10362"/>
                <a:gd name="T59" fmla="*/ 7934 h 10362"/>
                <a:gd name="T60" fmla="*/ 7286 w 10362"/>
                <a:gd name="T61" fmla="*/ 9715 h 10362"/>
                <a:gd name="T62" fmla="*/ 7934 w 10362"/>
                <a:gd name="T63" fmla="*/ 10362 h 10362"/>
                <a:gd name="T64" fmla="*/ 9715 w 10362"/>
                <a:gd name="T65" fmla="*/ 10362 h 10362"/>
                <a:gd name="T66" fmla="*/ 10362 w 10362"/>
                <a:gd name="T67" fmla="*/ 9715 h 10362"/>
                <a:gd name="T68" fmla="*/ 10362 w 10362"/>
                <a:gd name="T69" fmla="*/ 7934 h 10362"/>
                <a:gd name="T70" fmla="*/ 9715 w 10362"/>
                <a:gd name="T71" fmla="*/ 7286 h 10362"/>
                <a:gd name="T72" fmla="*/ 1519 w 10362"/>
                <a:gd name="T73" fmla="*/ 6726 h 10362"/>
                <a:gd name="T74" fmla="*/ 1761 w 10362"/>
                <a:gd name="T75" fmla="*/ 6484 h 10362"/>
                <a:gd name="T76" fmla="*/ 1761 w 10362"/>
                <a:gd name="T77" fmla="*/ 5100 h 10362"/>
                <a:gd name="T78" fmla="*/ 4939 w 10362"/>
                <a:gd name="T79" fmla="*/ 5100 h 10362"/>
                <a:gd name="T80" fmla="*/ 4939 w 10362"/>
                <a:gd name="T81" fmla="*/ 6476 h 10362"/>
                <a:gd name="T82" fmla="*/ 5181 w 10362"/>
                <a:gd name="T83" fmla="*/ 6719 h 10362"/>
                <a:gd name="T84" fmla="*/ 5424 w 10362"/>
                <a:gd name="T85" fmla="*/ 6476 h 10362"/>
                <a:gd name="T86" fmla="*/ 5424 w 10362"/>
                <a:gd name="T87" fmla="*/ 5100 h 10362"/>
                <a:gd name="T88" fmla="*/ 8601 w 10362"/>
                <a:gd name="T89" fmla="*/ 5100 h 10362"/>
                <a:gd name="T90" fmla="*/ 8601 w 10362"/>
                <a:gd name="T91" fmla="*/ 6476 h 10362"/>
                <a:gd name="T92" fmla="*/ 8843 w 10362"/>
                <a:gd name="T93" fmla="*/ 6719 h 10362"/>
                <a:gd name="T94" fmla="*/ 9086 w 10362"/>
                <a:gd name="T95" fmla="*/ 6476 h 10362"/>
                <a:gd name="T96" fmla="*/ 9086 w 10362"/>
                <a:gd name="T97" fmla="*/ 4857 h 10362"/>
                <a:gd name="T98" fmla="*/ 8843 w 10362"/>
                <a:gd name="T99" fmla="*/ 4615 h 10362"/>
                <a:gd name="T100" fmla="*/ 5424 w 10362"/>
                <a:gd name="T101" fmla="*/ 4615 h 10362"/>
                <a:gd name="T102" fmla="*/ 5424 w 10362"/>
                <a:gd name="T103" fmla="*/ 3886 h 10362"/>
                <a:gd name="T104" fmla="*/ 5181 w 10362"/>
                <a:gd name="T105" fmla="*/ 3644 h 10362"/>
                <a:gd name="T106" fmla="*/ 4939 w 10362"/>
                <a:gd name="T107" fmla="*/ 3886 h 10362"/>
                <a:gd name="T108" fmla="*/ 4939 w 10362"/>
                <a:gd name="T109" fmla="*/ 4615 h 10362"/>
                <a:gd name="T110" fmla="*/ 1519 w 10362"/>
                <a:gd name="T111" fmla="*/ 4615 h 10362"/>
                <a:gd name="T112" fmla="*/ 1276 w 10362"/>
                <a:gd name="T113" fmla="*/ 4857 h 10362"/>
                <a:gd name="T114" fmla="*/ 1276 w 10362"/>
                <a:gd name="T115" fmla="*/ 6484 h 10362"/>
                <a:gd name="T116" fmla="*/ 1519 w 10362"/>
                <a:gd name="T117" fmla="*/ 6726 h 10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62" h="10362">
                  <a:moveTo>
                    <a:pt x="2580" y="3239"/>
                  </a:moveTo>
                  <a:lnTo>
                    <a:pt x="7761" y="3239"/>
                  </a:lnTo>
                  <a:cubicBezTo>
                    <a:pt x="8119" y="3239"/>
                    <a:pt x="8409" y="2949"/>
                    <a:pt x="8409" y="2591"/>
                  </a:cubicBezTo>
                  <a:lnTo>
                    <a:pt x="8409" y="647"/>
                  </a:lnTo>
                  <a:cubicBezTo>
                    <a:pt x="8409" y="290"/>
                    <a:pt x="8118" y="0"/>
                    <a:pt x="7761" y="0"/>
                  </a:cubicBezTo>
                  <a:lnTo>
                    <a:pt x="2580" y="0"/>
                  </a:lnTo>
                  <a:cubicBezTo>
                    <a:pt x="2222" y="0"/>
                    <a:pt x="1932" y="290"/>
                    <a:pt x="1932" y="647"/>
                  </a:cubicBezTo>
                  <a:lnTo>
                    <a:pt x="1932" y="2590"/>
                  </a:lnTo>
                  <a:cubicBezTo>
                    <a:pt x="1932" y="2949"/>
                    <a:pt x="2222" y="3239"/>
                    <a:pt x="2580" y="3239"/>
                  </a:cubicBezTo>
                  <a:close/>
                  <a:moveTo>
                    <a:pt x="2429" y="7286"/>
                  </a:moveTo>
                  <a:lnTo>
                    <a:pt x="647" y="7286"/>
                  </a:lnTo>
                  <a:cubicBezTo>
                    <a:pt x="290" y="7286"/>
                    <a:pt x="0" y="7576"/>
                    <a:pt x="0" y="7934"/>
                  </a:cubicBezTo>
                  <a:lnTo>
                    <a:pt x="0" y="9715"/>
                  </a:lnTo>
                  <a:cubicBezTo>
                    <a:pt x="0" y="10072"/>
                    <a:pt x="290" y="10362"/>
                    <a:pt x="647" y="10362"/>
                  </a:cubicBezTo>
                  <a:lnTo>
                    <a:pt x="2429" y="10362"/>
                  </a:lnTo>
                  <a:cubicBezTo>
                    <a:pt x="2786" y="10362"/>
                    <a:pt x="3076" y="10072"/>
                    <a:pt x="3076" y="9715"/>
                  </a:cubicBezTo>
                  <a:lnTo>
                    <a:pt x="3076" y="7934"/>
                  </a:lnTo>
                  <a:cubicBezTo>
                    <a:pt x="3076" y="7576"/>
                    <a:pt x="2786" y="7286"/>
                    <a:pt x="2429" y="7286"/>
                  </a:cubicBezTo>
                  <a:close/>
                  <a:moveTo>
                    <a:pt x="6071" y="7286"/>
                  </a:moveTo>
                  <a:lnTo>
                    <a:pt x="4291" y="7286"/>
                  </a:lnTo>
                  <a:cubicBezTo>
                    <a:pt x="3934" y="7286"/>
                    <a:pt x="3644" y="7576"/>
                    <a:pt x="3644" y="7934"/>
                  </a:cubicBezTo>
                  <a:lnTo>
                    <a:pt x="3644" y="9715"/>
                  </a:lnTo>
                  <a:cubicBezTo>
                    <a:pt x="3644" y="10072"/>
                    <a:pt x="3934" y="10362"/>
                    <a:pt x="4291" y="10362"/>
                  </a:cubicBezTo>
                  <a:lnTo>
                    <a:pt x="6072" y="10362"/>
                  </a:lnTo>
                  <a:cubicBezTo>
                    <a:pt x="6430" y="10362"/>
                    <a:pt x="6720" y="10072"/>
                    <a:pt x="6720" y="9715"/>
                  </a:cubicBezTo>
                  <a:lnTo>
                    <a:pt x="6720" y="7934"/>
                  </a:lnTo>
                  <a:cubicBezTo>
                    <a:pt x="6720" y="7576"/>
                    <a:pt x="6430" y="7286"/>
                    <a:pt x="6071" y="7286"/>
                  </a:cubicBezTo>
                  <a:close/>
                  <a:moveTo>
                    <a:pt x="9715" y="7286"/>
                  </a:moveTo>
                  <a:lnTo>
                    <a:pt x="7934" y="7286"/>
                  </a:lnTo>
                  <a:cubicBezTo>
                    <a:pt x="7576" y="7286"/>
                    <a:pt x="7286" y="7576"/>
                    <a:pt x="7286" y="7934"/>
                  </a:cubicBezTo>
                  <a:lnTo>
                    <a:pt x="7286" y="9715"/>
                  </a:lnTo>
                  <a:cubicBezTo>
                    <a:pt x="7286" y="10072"/>
                    <a:pt x="7576" y="10362"/>
                    <a:pt x="7934" y="10362"/>
                  </a:cubicBezTo>
                  <a:lnTo>
                    <a:pt x="9715" y="10362"/>
                  </a:lnTo>
                  <a:cubicBezTo>
                    <a:pt x="10072" y="10362"/>
                    <a:pt x="10362" y="10072"/>
                    <a:pt x="10362" y="9715"/>
                  </a:cubicBezTo>
                  <a:lnTo>
                    <a:pt x="10362" y="7934"/>
                  </a:lnTo>
                  <a:cubicBezTo>
                    <a:pt x="10362" y="7576"/>
                    <a:pt x="10072" y="7286"/>
                    <a:pt x="9715" y="7286"/>
                  </a:cubicBezTo>
                  <a:close/>
                  <a:moveTo>
                    <a:pt x="1519" y="6726"/>
                  </a:moveTo>
                  <a:cubicBezTo>
                    <a:pt x="1652" y="6726"/>
                    <a:pt x="1761" y="6617"/>
                    <a:pt x="1761" y="6484"/>
                  </a:cubicBezTo>
                  <a:lnTo>
                    <a:pt x="1761" y="5100"/>
                  </a:lnTo>
                  <a:lnTo>
                    <a:pt x="4939" y="5100"/>
                  </a:lnTo>
                  <a:lnTo>
                    <a:pt x="4939" y="6476"/>
                  </a:lnTo>
                  <a:cubicBezTo>
                    <a:pt x="4939" y="6610"/>
                    <a:pt x="5047" y="6719"/>
                    <a:pt x="5181" y="6719"/>
                  </a:cubicBezTo>
                  <a:cubicBezTo>
                    <a:pt x="5315" y="6719"/>
                    <a:pt x="5424" y="6610"/>
                    <a:pt x="5424" y="6476"/>
                  </a:cubicBezTo>
                  <a:lnTo>
                    <a:pt x="5424" y="5100"/>
                  </a:lnTo>
                  <a:lnTo>
                    <a:pt x="8601" y="5100"/>
                  </a:lnTo>
                  <a:lnTo>
                    <a:pt x="8601" y="6476"/>
                  </a:lnTo>
                  <a:cubicBezTo>
                    <a:pt x="8601" y="6610"/>
                    <a:pt x="8710" y="6719"/>
                    <a:pt x="8843" y="6719"/>
                  </a:cubicBezTo>
                  <a:cubicBezTo>
                    <a:pt x="8977" y="6719"/>
                    <a:pt x="9086" y="6610"/>
                    <a:pt x="9086" y="6476"/>
                  </a:cubicBezTo>
                  <a:lnTo>
                    <a:pt x="9086" y="4857"/>
                  </a:lnTo>
                  <a:cubicBezTo>
                    <a:pt x="9086" y="4724"/>
                    <a:pt x="8977" y="4615"/>
                    <a:pt x="8843" y="4615"/>
                  </a:cubicBezTo>
                  <a:lnTo>
                    <a:pt x="5424" y="4615"/>
                  </a:lnTo>
                  <a:lnTo>
                    <a:pt x="5424" y="3886"/>
                  </a:lnTo>
                  <a:cubicBezTo>
                    <a:pt x="5424" y="3752"/>
                    <a:pt x="5315" y="3644"/>
                    <a:pt x="5181" y="3644"/>
                  </a:cubicBezTo>
                  <a:cubicBezTo>
                    <a:pt x="5047" y="3644"/>
                    <a:pt x="4939" y="3752"/>
                    <a:pt x="4939" y="3886"/>
                  </a:cubicBezTo>
                  <a:lnTo>
                    <a:pt x="4939" y="4615"/>
                  </a:lnTo>
                  <a:lnTo>
                    <a:pt x="1519" y="4615"/>
                  </a:lnTo>
                  <a:cubicBezTo>
                    <a:pt x="1385" y="4615"/>
                    <a:pt x="1276" y="4724"/>
                    <a:pt x="1276" y="4857"/>
                  </a:cubicBezTo>
                  <a:lnTo>
                    <a:pt x="1276" y="6484"/>
                  </a:lnTo>
                  <a:cubicBezTo>
                    <a:pt x="1275" y="6617"/>
                    <a:pt x="1384" y="6726"/>
                    <a:pt x="1519" y="6726"/>
                  </a:cubicBezTo>
                  <a:close/>
                </a:path>
              </a:pathLst>
            </a:custGeom>
            <a:solidFill>
              <a:schemeClr val="tx2"/>
            </a:solidFill>
            <a:ln>
              <a:solidFill>
                <a:schemeClr val="tx2"/>
              </a:solidFill>
            </a:ln>
          </p:spPr>
        </p:sp>
        <p:sp>
          <p:nvSpPr>
            <p:cNvPr id="10" name="椭圆 9"/>
            <p:cNvSpPr/>
            <p:nvPr/>
          </p:nvSpPr>
          <p:spPr>
            <a:xfrm>
              <a:off x="9419202" y="2230990"/>
              <a:ext cx="894468" cy="89446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Light" panose="020B0502040204020203" charset="-122"/>
                <a:cs typeface="+mn-cs"/>
              </a:endParaRPr>
            </a:p>
          </p:txBody>
        </p:sp>
      </p:grpSp>
      <p:cxnSp>
        <p:nvCxnSpPr>
          <p:cNvPr id="12" name="直接连接符 11"/>
          <p:cNvCxnSpPr/>
          <p:nvPr/>
        </p:nvCxnSpPr>
        <p:spPr>
          <a:xfrm>
            <a:off x="489185" y="1775806"/>
            <a:ext cx="2800133"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44084" y="1295134"/>
            <a:ext cx="371891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srgbClr val="A5A5A5">
                    <a:lumMod val="75000"/>
                  </a:srgbClr>
                </a:solidFill>
                <a:effectLst/>
                <a:uLnTx/>
                <a:uFillTx/>
                <a:latin typeface="Times New Roman" panose="02020603050405020304" pitchFamily="18" charset="0"/>
                <a:ea typeface="微软雅黑" panose="020B0503020204020204" charset="-122"/>
                <a:cs typeface="Times New Roman" panose="02020603050405020304" pitchFamily="18" charset="0"/>
              </a:rPr>
              <a:t>01 Alternative Measures</a:t>
            </a:r>
            <a:endParaRPr kumimoji="0" lang="zh-CN" altLang="en-US" b="1" i="0" u="none" strike="noStrike" kern="1200" cap="none" spc="0" normalizeH="0" baseline="0" noProof="0" dirty="0">
              <a:ln>
                <a:noFill/>
              </a:ln>
              <a:solidFill>
                <a:srgbClr val="A5A5A5">
                  <a:lumMod val="75000"/>
                </a:srgbClr>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5" name="矩形 14"/>
          <p:cNvSpPr/>
          <p:nvPr/>
        </p:nvSpPr>
        <p:spPr>
          <a:xfrm>
            <a:off x="621868" y="3429000"/>
            <a:ext cx="2800133" cy="2057743"/>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微软雅黑 Light" panose="020B0502040204020203" charset="-122"/>
                <a:cs typeface="Times New Roman" panose="02020603050405020304" pitchFamily="18" charset="0"/>
              </a:rPr>
              <a:t>Test 2 (Change of Definition of Turnover): </a:t>
            </a:r>
            <a:r>
              <a:rPr kumimoji="0" lang="en-US" altLang="zh-CN"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微软雅黑 Light" panose="020B0502040204020203" charset="-122"/>
                <a:cs typeface="Times New Roman" panose="02020603050405020304" pitchFamily="18" charset="0"/>
              </a:rPr>
              <a:t>Applying a stricter definition of "passive CEO turnover", the conclusions remain significant.</a:t>
            </a:r>
            <a:endParaRPr kumimoji="0" lang="zh-CN" altLang="en-US"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微软雅黑 Light" panose="020B0502040204020203" charset="-122"/>
              <a:cs typeface="Times New Roman" panose="02020603050405020304" pitchFamily="18" charset="0"/>
            </a:endParaRPr>
          </a:p>
        </p:txBody>
      </p:sp>
      <p:sp>
        <p:nvSpPr>
          <p:cNvPr id="17" name="矩形 16"/>
          <p:cNvSpPr/>
          <p:nvPr/>
        </p:nvSpPr>
        <p:spPr>
          <a:xfrm>
            <a:off x="3556363" y="1195523"/>
            <a:ext cx="8474675" cy="26859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Light" panose="020B0502040204020203" charset="-122"/>
              <a:cs typeface="+mn-cs"/>
            </a:endParaRPr>
          </a:p>
        </p:txBody>
      </p:sp>
      <p:sp>
        <p:nvSpPr>
          <p:cNvPr id="18" name="矩形 17"/>
          <p:cNvSpPr/>
          <p:nvPr/>
        </p:nvSpPr>
        <p:spPr>
          <a:xfrm>
            <a:off x="3681694" y="1195523"/>
            <a:ext cx="8349343" cy="2685958"/>
          </a:xfrm>
          <a:prstGeom prst="rect">
            <a:avLst/>
          </a:prstGeom>
          <a:solidFill>
            <a:schemeClr val="bg2"/>
          </a:solidFill>
          <a:ln>
            <a:noFill/>
          </a:ln>
          <a:effectLst>
            <a:outerShdw blurRad="177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charset="-122"/>
              <a:cs typeface="+mn-cs"/>
            </a:endParaRPr>
          </a:p>
        </p:txBody>
      </p:sp>
      <p:sp>
        <p:nvSpPr>
          <p:cNvPr id="19" name="矩形 18"/>
          <p:cNvSpPr/>
          <p:nvPr/>
        </p:nvSpPr>
        <p:spPr>
          <a:xfrm>
            <a:off x="3556363" y="4105749"/>
            <a:ext cx="8474675" cy="15657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Light" panose="020B0502040204020203" charset="-122"/>
              <a:cs typeface="+mn-cs"/>
            </a:endParaRPr>
          </a:p>
        </p:txBody>
      </p:sp>
      <p:sp>
        <p:nvSpPr>
          <p:cNvPr id="20" name="矩形 19"/>
          <p:cNvSpPr/>
          <p:nvPr/>
        </p:nvSpPr>
        <p:spPr>
          <a:xfrm>
            <a:off x="3690257" y="4114801"/>
            <a:ext cx="8340780" cy="1565708"/>
          </a:xfrm>
          <a:prstGeom prst="rect">
            <a:avLst/>
          </a:prstGeom>
          <a:solidFill>
            <a:schemeClr val="bg2"/>
          </a:solidFill>
          <a:ln>
            <a:noFill/>
          </a:ln>
          <a:effectLst>
            <a:outerShdw blurRad="177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Light" panose="020B0502040204020203" charset="-122"/>
              <a:cs typeface="+mn-cs"/>
            </a:endParaRPr>
          </a:p>
        </p:txBody>
      </p:sp>
      <p:sp>
        <p:nvSpPr>
          <p:cNvPr id="21" name="文本框 20"/>
          <p:cNvSpPr txBox="1"/>
          <p:nvPr/>
        </p:nvSpPr>
        <p:spPr>
          <a:xfrm>
            <a:off x="4250135" y="1222713"/>
            <a:ext cx="305332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srgbClr val="A5A5A5">
                    <a:lumMod val="75000"/>
                  </a:srgbClr>
                </a:solidFill>
                <a:effectLst/>
                <a:uLnTx/>
                <a:uFillTx/>
                <a:latin typeface="Times New Roman" panose="02020603050405020304" pitchFamily="18" charset="0"/>
                <a:ea typeface="微软雅黑" panose="020B0503020204020204" charset="-122"/>
                <a:cs typeface="Times New Roman" panose="02020603050405020304" pitchFamily="18" charset="0"/>
              </a:rPr>
              <a:t>02 Addressing Endogeneity</a:t>
            </a:r>
            <a:endParaRPr kumimoji="0" lang="zh-CN" altLang="en-US" b="1" i="0" u="none" strike="noStrike" kern="1200" cap="none" spc="0" normalizeH="0" baseline="0" noProof="0" dirty="0">
              <a:ln>
                <a:noFill/>
              </a:ln>
              <a:solidFill>
                <a:srgbClr val="A5A5A5">
                  <a:lumMod val="75000"/>
                </a:srgbClr>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22" name="组合 21"/>
          <p:cNvGrpSpPr/>
          <p:nvPr/>
        </p:nvGrpSpPr>
        <p:grpSpPr>
          <a:xfrm>
            <a:off x="3825428" y="1238784"/>
            <a:ext cx="379996" cy="346961"/>
            <a:chOff x="1878330" y="2230990"/>
            <a:chExt cx="894468" cy="894466"/>
          </a:xfrm>
        </p:grpSpPr>
        <p:sp>
          <p:nvSpPr>
            <p:cNvPr id="23" name="iconfont-11261-3544208"/>
            <p:cNvSpPr>
              <a:spLocks noChangeAspect="1"/>
            </p:cNvSpPr>
            <p:nvPr/>
          </p:nvSpPr>
          <p:spPr bwMode="auto">
            <a:xfrm>
              <a:off x="2096920" y="2373381"/>
              <a:ext cx="457288" cy="609685"/>
            </a:xfrm>
            <a:custGeom>
              <a:avLst/>
              <a:gdLst>
                <a:gd name="T0" fmla="*/ 2333 w 9600"/>
                <a:gd name="T1" fmla="*/ 9827 h 12800"/>
                <a:gd name="T2" fmla="*/ 4800 w 9600"/>
                <a:gd name="T3" fmla="*/ 12000 h 12800"/>
                <a:gd name="T4" fmla="*/ 7267 w 9600"/>
                <a:gd name="T5" fmla="*/ 9827 h 12800"/>
                <a:gd name="T6" fmla="*/ 9600 w 9600"/>
                <a:gd name="T7" fmla="*/ 11200 h 12800"/>
                <a:gd name="T8" fmla="*/ 4800 w 9600"/>
                <a:gd name="T9" fmla="*/ 12800 h 12800"/>
                <a:gd name="T10" fmla="*/ 0 w 9600"/>
                <a:gd name="T11" fmla="*/ 11200 h 12800"/>
                <a:gd name="T12" fmla="*/ 2333 w 9600"/>
                <a:gd name="T13" fmla="*/ 9827 h 12800"/>
                <a:gd name="T14" fmla="*/ 4800 w 9600"/>
                <a:gd name="T15" fmla="*/ 10400 h 12800"/>
                <a:gd name="T16" fmla="*/ 800 w 9600"/>
                <a:gd name="T17" fmla="*/ 4000 h 12800"/>
                <a:gd name="T18" fmla="*/ 4800 w 9600"/>
                <a:gd name="T19" fmla="*/ 0 h 12800"/>
                <a:gd name="T20" fmla="*/ 8800 w 9600"/>
                <a:gd name="T21" fmla="*/ 4000 h 12800"/>
                <a:gd name="T22" fmla="*/ 4800 w 9600"/>
                <a:gd name="T23" fmla="*/ 10400 h 12800"/>
                <a:gd name="T24" fmla="*/ 4800 w 9600"/>
                <a:gd name="T25" fmla="*/ 5600 h 12800"/>
                <a:gd name="T26" fmla="*/ 6400 w 9600"/>
                <a:gd name="T27" fmla="*/ 4000 h 12800"/>
                <a:gd name="T28" fmla="*/ 4800 w 9600"/>
                <a:gd name="T29" fmla="*/ 2400 h 12800"/>
                <a:gd name="T30" fmla="*/ 3200 w 9600"/>
                <a:gd name="T31" fmla="*/ 4000 h 12800"/>
                <a:gd name="T32" fmla="*/ 4800 w 9600"/>
                <a:gd name="T33" fmla="*/ 56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00" h="12800">
                  <a:moveTo>
                    <a:pt x="2333" y="9827"/>
                  </a:moveTo>
                  <a:cubicBezTo>
                    <a:pt x="3037" y="10512"/>
                    <a:pt x="3859" y="11235"/>
                    <a:pt x="4800" y="12000"/>
                  </a:cubicBezTo>
                  <a:cubicBezTo>
                    <a:pt x="5654" y="11312"/>
                    <a:pt x="6477" y="10587"/>
                    <a:pt x="7267" y="9827"/>
                  </a:cubicBezTo>
                  <a:cubicBezTo>
                    <a:pt x="8665" y="10107"/>
                    <a:pt x="9600" y="10617"/>
                    <a:pt x="9600" y="11200"/>
                  </a:cubicBezTo>
                  <a:cubicBezTo>
                    <a:pt x="9600" y="12084"/>
                    <a:pt x="7451" y="12800"/>
                    <a:pt x="4800" y="12800"/>
                  </a:cubicBezTo>
                  <a:cubicBezTo>
                    <a:pt x="2149" y="12800"/>
                    <a:pt x="0" y="12084"/>
                    <a:pt x="0" y="11200"/>
                  </a:cubicBezTo>
                  <a:cubicBezTo>
                    <a:pt x="0" y="10617"/>
                    <a:pt x="935" y="10107"/>
                    <a:pt x="2333" y="9827"/>
                  </a:cubicBezTo>
                  <a:close/>
                  <a:moveTo>
                    <a:pt x="4800" y="10400"/>
                  </a:moveTo>
                  <a:cubicBezTo>
                    <a:pt x="2134" y="7606"/>
                    <a:pt x="800" y="5472"/>
                    <a:pt x="800" y="4000"/>
                  </a:cubicBezTo>
                  <a:cubicBezTo>
                    <a:pt x="800" y="1791"/>
                    <a:pt x="2591" y="0"/>
                    <a:pt x="4800" y="0"/>
                  </a:cubicBezTo>
                  <a:cubicBezTo>
                    <a:pt x="7009" y="0"/>
                    <a:pt x="8800" y="1791"/>
                    <a:pt x="8800" y="4000"/>
                  </a:cubicBezTo>
                  <a:cubicBezTo>
                    <a:pt x="8800" y="5472"/>
                    <a:pt x="7466" y="7606"/>
                    <a:pt x="4800" y="10400"/>
                  </a:cubicBezTo>
                  <a:close/>
                  <a:moveTo>
                    <a:pt x="4800" y="5600"/>
                  </a:moveTo>
                  <a:cubicBezTo>
                    <a:pt x="5684" y="5600"/>
                    <a:pt x="6400" y="4884"/>
                    <a:pt x="6400" y="4000"/>
                  </a:cubicBezTo>
                  <a:cubicBezTo>
                    <a:pt x="6400" y="3116"/>
                    <a:pt x="5684" y="2400"/>
                    <a:pt x="4800" y="2400"/>
                  </a:cubicBezTo>
                  <a:cubicBezTo>
                    <a:pt x="3916" y="2400"/>
                    <a:pt x="3200" y="3116"/>
                    <a:pt x="3200" y="4000"/>
                  </a:cubicBezTo>
                  <a:cubicBezTo>
                    <a:pt x="3200" y="4884"/>
                    <a:pt x="3916" y="5600"/>
                    <a:pt x="4800" y="5600"/>
                  </a:cubicBezTo>
                  <a:close/>
                </a:path>
              </a:pathLst>
            </a:custGeom>
            <a:solidFill>
              <a:schemeClr val="tx2"/>
            </a:solidFill>
            <a:ln>
              <a:solidFill>
                <a:schemeClr val="tx2"/>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Light" panose="020B0502040204020203" charset="-122"/>
                <a:cs typeface="+mn-cs"/>
              </a:endParaRPr>
            </a:p>
          </p:txBody>
        </p:sp>
        <p:sp>
          <p:nvSpPr>
            <p:cNvPr id="24" name="椭圆 23"/>
            <p:cNvSpPr/>
            <p:nvPr/>
          </p:nvSpPr>
          <p:spPr>
            <a:xfrm>
              <a:off x="1878330" y="2230990"/>
              <a:ext cx="894468" cy="89446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2060"/>
                </a:solidFill>
                <a:effectLst/>
                <a:uLnTx/>
                <a:uFillTx/>
                <a:latin typeface="微软雅黑" panose="020B0503020204020204" charset="-122"/>
                <a:ea typeface="微软雅黑 Light" panose="020B0502040204020203" charset="-122"/>
                <a:cs typeface="+mn-cs"/>
              </a:endParaRPr>
            </a:p>
          </p:txBody>
        </p:sp>
      </p:grpSp>
      <p:cxnSp>
        <p:nvCxnSpPr>
          <p:cNvPr id="26" name="直接连接符 25"/>
          <p:cNvCxnSpPr/>
          <p:nvPr/>
        </p:nvCxnSpPr>
        <p:spPr>
          <a:xfrm>
            <a:off x="4250135" y="1651405"/>
            <a:ext cx="3286338"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5638800" y="3053442"/>
            <a:ext cx="914400"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Light" panose="020B0502040204020203" charset="-122"/>
              <a:cs typeface="+mn-cs"/>
            </a:endParaRPr>
          </a:p>
        </p:txBody>
      </p:sp>
      <p:sp>
        <p:nvSpPr>
          <p:cNvPr id="29" name="文本框 28"/>
          <p:cNvSpPr txBox="1"/>
          <p:nvPr/>
        </p:nvSpPr>
        <p:spPr>
          <a:xfrm>
            <a:off x="3656975" y="1593144"/>
            <a:ext cx="8322886"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Core question</a:t>
            </a: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 Do female directors bring better supervision, or do companies with good governance tend to appoint women?</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Solution</a:t>
            </a: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Instrumental variable method (IV): Find an external variable that only affects the appointment of female directors and does not directly affect the departure of CEOs.</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Propensity score matching (PSM): Pair and compare companies with female directors with companies that are very similar in all aspects but do not have female directors.</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Test results</a:t>
            </a: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 After considering endogeneity, the conclusion remains robust.</a:t>
            </a:r>
            <a:endPar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endParaRPr>
          </a:p>
        </p:txBody>
      </p:sp>
      <p:sp>
        <p:nvSpPr>
          <p:cNvPr id="30" name="文本框 29"/>
          <p:cNvSpPr txBox="1"/>
          <p:nvPr/>
        </p:nvSpPr>
        <p:spPr>
          <a:xfrm>
            <a:off x="543468" y="1900208"/>
            <a:ext cx="2908924"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微软雅黑 Light" panose="020B0502040204020203" charset="-122"/>
                <a:cs typeface="Times New Roman" panose="02020603050405020304" pitchFamily="18" charset="0"/>
              </a:rPr>
              <a:t>Test 1 (Replace PI): </a:t>
            </a:r>
            <a:r>
              <a:rPr kumimoji="0" lang="en-US" altLang="zh-CN"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微软雅黑 Light" panose="020B0502040204020203" charset="-122"/>
                <a:cs typeface="Times New Roman" panose="02020603050405020304" pitchFamily="18" charset="0"/>
              </a:rPr>
              <a:t>Use "Return on Assets (ROA)" instead of "Equity Returns" with the same conclusion.</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endParaRPr>
          </a:p>
        </p:txBody>
      </p:sp>
      <p:sp>
        <p:nvSpPr>
          <p:cNvPr id="31" name="文本框 30"/>
          <p:cNvSpPr txBox="1"/>
          <p:nvPr/>
        </p:nvSpPr>
        <p:spPr>
          <a:xfrm>
            <a:off x="4250135" y="4152672"/>
            <a:ext cx="222200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srgbClr val="A5A5A5">
                    <a:lumMod val="75000"/>
                  </a:srgbClr>
                </a:solidFill>
                <a:effectLst/>
                <a:uLnTx/>
                <a:uFillTx/>
                <a:latin typeface="Times New Roman" panose="02020603050405020304" pitchFamily="18" charset="0"/>
                <a:ea typeface="微软雅黑" panose="020B0503020204020204" charset="-122"/>
                <a:cs typeface="Times New Roman" panose="02020603050405020304" pitchFamily="18" charset="0"/>
              </a:rPr>
              <a:t>03 Additional Tests</a:t>
            </a:r>
            <a:endParaRPr kumimoji="0" lang="zh-CN" altLang="en-US" b="1" i="0" u="none" strike="noStrike" kern="1200" cap="none" spc="0" normalizeH="0" baseline="0" noProof="0" dirty="0">
              <a:ln>
                <a:noFill/>
              </a:ln>
              <a:solidFill>
                <a:srgbClr val="A5A5A5">
                  <a:lumMod val="75000"/>
                </a:srgbClr>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cxnSp>
        <p:nvCxnSpPr>
          <p:cNvPr id="35" name="直接连接符 34"/>
          <p:cNvCxnSpPr/>
          <p:nvPr/>
        </p:nvCxnSpPr>
        <p:spPr>
          <a:xfrm>
            <a:off x="4298957" y="4509911"/>
            <a:ext cx="3286338"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3656975" y="4495341"/>
            <a:ext cx="8426005"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Test 1 (sample adjustment): </a:t>
            </a: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Excluding the financial crisis years/specific industries, the conclusion remains unchanged.</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Test 2 (model setting): </a:t>
            </a: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Using different regression models (such as linear probability model), the conclusions are highly consistent.</a:t>
            </a:r>
            <a:endPar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endParaRPr>
          </a:p>
        </p:txBody>
      </p:sp>
      <p:grpSp>
        <p:nvGrpSpPr>
          <p:cNvPr id="37" name="组合 36"/>
          <p:cNvGrpSpPr/>
          <p:nvPr/>
        </p:nvGrpSpPr>
        <p:grpSpPr>
          <a:xfrm>
            <a:off x="3825428" y="4179491"/>
            <a:ext cx="370800" cy="357121"/>
            <a:chOff x="5648766" y="2074153"/>
            <a:chExt cx="894468" cy="894466"/>
          </a:xfrm>
        </p:grpSpPr>
        <p:sp>
          <p:nvSpPr>
            <p:cNvPr id="38" name="iconfont-11261-4172798"/>
            <p:cNvSpPr>
              <a:spLocks noChangeAspect="1"/>
            </p:cNvSpPr>
            <p:nvPr/>
          </p:nvSpPr>
          <p:spPr bwMode="auto">
            <a:xfrm>
              <a:off x="5834699" y="2220788"/>
              <a:ext cx="522603" cy="609685"/>
            </a:xfrm>
            <a:custGeom>
              <a:avLst/>
              <a:gdLst>
                <a:gd name="T0" fmla="*/ 9600 w 9600"/>
                <a:gd name="T1" fmla="*/ 8400 h 11200"/>
                <a:gd name="T2" fmla="*/ 8000 w 9600"/>
                <a:gd name="T3" fmla="*/ 5200 h 11200"/>
                <a:gd name="T4" fmla="*/ 8000 w 9600"/>
                <a:gd name="T5" fmla="*/ 3200 h 11200"/>
                <a:gd name="T6" fmla="*/ 4800 w 9600"/>
                <a:gd name="T7" fmla="*/ 0 h 11200"/>
                <a:gd name="T8" fmla="*/ 1600 w 9600"/>
                <a:gd name="T9" fmla="*/ 3200 h 11200"/>
                <a:gd name="T10" fmla="*/ 1600 w 9600"/>
                <a:gd name="T11" fmla="*/ 5200 h 11200"/>
                <a:gd name="T12" fmla="*/ 0 w 9600"/>
                <a:gd name="T13" fmla="*/ 8400 h 11200"/>
                <a:gd name="T14" fmla="*/ 3205 w 9600"/>
                <a:gd name="T15" fmla="*/ 9910 h 11200"/>
                <a:gd name="T16" fmla="*/ 3200 w 9600"/>
                <a:gd name="T17" fmla="*/ 10000 h 11200"/>
                <a:gd name="T18" fmla="*/ 4800 w 9600"/>
                <a:gd name="T19" fmla="*/ 11200 h 11200"/>
                <a:gd name="T20" fmla="*/ 6400 w 9600"/>
                <a:gd name="T21" fmla="*/ 10000 h 11200"/>
                <a:gd name="T22" fmla="*/ 6395 w 9600"/>
                <a:gd name="T23" fmla="*/ 9910 h 11200"/>
                <a:gd name="T24" fmla="*/ 9600 w 9600"/>
                <a:gd name="T25" fmla="*/ 84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00" h="11200">
                  <a:moveTo>
                    <a:pt x="9600" y="8400"/>
                  </a:moveTo>
                  <a:cubicBezTo>
                    <a:pt x="9600" y="7600"/>
                    <a:pt x="8000" y="6400"/>
                    <a:pt x="8000" y="5200"/>
                  </a:cubicBezTo>
                  <a:lnTo>
                    <a:pt x="8000" y="3200"/>
                  </a:lnTo>
                  <a:cubicBezTo>
                    <a:pt x="8000" y="1433"/>
                    <a:pt x="6567" y="0"/>
                    <a:pt x="4800" y="0"/>
                  </a:cubicBezTo>
                  <a:cubicBezTo>
                    <a:pt x="3033" y="0"/>
                    <a:pt x="1600" y="1433"/>
                    <a:pt x="1600" y="3200"/>
                  </a:cubicBezTo>
                  <a:lnTo>
                    <a:pt x="1600" y="5200"/>
                  </a:lnTo>
                  <a:cubicBezTo>
                    <a:pt x="1600" y="6400"/>
                    <a:pt x="0" y="7600"/>
                    <a:pt x="0" y="8400"/>
                  </a:cubicBezTo>
                  <a:cubicBezTo>
                    <a:pt x="0" y="9098"/>
                    <a:pt x="1338" y="9690"/>
                    <a:pt x="3205" y="9910"/>
                  </a:cubicBezTo>
                  <a:cubicBezTo>
                    <a:pt x="3202" y="9940"/>
                    <a:pt x="3200" y="9970"/>
                    <a:pt x="3200" y="10000"/>
                  </a:cubicBezTo>
                  <a:cubicBezTo>
                    <a:pt x="3200" y="10662"/>
                    <a:pt x="3916" y="11200"/>
                    <a:pt x="4800" y="11200"/>
                  </a:cubicBezTo>
                  <a:cubicBezTo>
                    <a:pt x="5684" y="11200"/>
                    <a:pt x="6400" y="10662"/>
                    <a:pt x="6400" y="10000"/>
                  </a:cubicBezTo>
                  <a:cubicBezTo>
                    <a:pt x="6400" y="9970"/>
                    <a:pt x="6398" y="9939"/>
                    <a:pt x="6395" y="9910"/>
                  </a:cubicBezTo>
                  <a:cubicBezTo>
                    <a:pt x="8262" y="9690"/>
                    <a:pt x="9600" y="9098"/>
                    <a:pt x="9600" y="8400"/>
                  </a:cubicBezTo>
                  <a:close/>
                </a:path>
              </a:pathLst>
            </a:custGeom>
            <a:solidFill>
              <a:schemeClr val="accent2"/>
            </a:solidFill>
            <a:ln>
              <a:solidFill>
                <a:schemeClr val="accent2"/>
              </a:solidFill>
            </a:ln>
          </p:spPr>
        </p:sp>
        <p:sp>
          <p:nvSpPr>
            <p:cNvPr id="39" name="椭圆 38"/>
            <p:cNvSpPr/>
            <p:nvPr/>
          </p:nvSpPr>
          <p:spPr>
            <a:xfrm>
              <a:off x="5648766" y="2074153"/>
              <a:ext cx="894468" cy="89446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Light" panose="020B0502040204020203" charset="-122"/>
                <a:cs typeface="+mn-cs"/>
              </a:endParaRPr>
            </a:p>
          </p:txBody>
        </p:sp>
      </p:grpSp>
      <p:sp>
        <p:nvSpPr>
          <p:cNvPr id="40" name="矩形 39"/>
          <p:cNvSpPr/>
          <p:nvPr/>
        </p:nvSpPr>
        <p:spPr>
          <a:xfrm>
            <a:off x="543468" y="680940"/>
            <a:ext cx="11092543" cy="42052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2060"/>
              </a:solidFill>
              <a:effectLst/>
              <a:uLnTx/>
              <a:uFillTx/>
              <a:latin typeface="微软雅黑" panose="020B0503020204020204" charset="-122"/>
              <a:ea typeface="微软雅黑 Light" panose="020B0502040204020203" charset="-122"/>
              <a:cs typeface="+mn-cs"/>
            </a:endParaRPr>
          </a:p>
        </p:txBody>
      </p:sp>
      <p:sp>
        <p:nvSpPr>
          <p:cNvPr id="41" name="矩形 40"/>
          <p:cNvSpPr/>
          <p:nvPr/>
        </p:nvSpPr>
        <p:spPr>
          <a:xfrm>
            <a:off x="2612571" y="5845312"/>
            <a:ext cx="6852558" cy="42052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2060"/>
              </a:solidFill>
              <a:effectLst/>
              <a:uLnTx/>
              <a:uFillTx/>
              <a:latin typeface="微软雅黑" panose="020B0503020204020204" charset="-122"/>
              <a:ea typeface="微软雅黑 Light" panose="020B0502040204020203" charset="-122"/>
              <a:cs typeface="+mn-cs"/>
            </a:endParaRPr>
          </a:p>
        </p:txBody>
      </p:sp>
      <p:sp>
        <p:nvSpPr>
          <p:cNvPr id="43" name="文本框 42"/>
          <p:cNvSpPr txBox="1"/>
          <p:nvPr/>
        </p:nvSpPr>
        <p:spPr>
          <a:xfrm>
            <a:off x="1191868" y="705963"/>
            <a:ext cx="1009035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Multi-dimensional and multi-method verification of the consistency of core findings</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endParaRPr>
          </a:p>
        </p:txBody>
      </p:sp>
      <p:sp>
        <p:nvSpPr>
          <p:cNvPr id="44" name="文本框 43"/>
          <p:cNvSpPr txBox="1"/>
          <p:nvPr/>
        </p:nvSpPr>
        <p:spPr>
          <a:xfrm>
            <a:off x="2841174" y="5841999"/>
            <a:ext cx="73533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Conclusion Passed all stress tests and has high reliability</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endParaRPr>
          </a:p>
        </p:txBody>
      </p:sp>
      <p:sp>
        <p:nvSpPr>
          <p:cNvPr id="13" name="文本占位符 1"/>
          <p:cNvSpPr>
            <a:spLocks noGrp="1"/>
          </p:cNvSpPr>
          <p:nvPr>
            <p:ph type="body" sz="quarter" idx="13"/>
          </p:nvPr>
        </p:nvSpPr>
        <p:spPr>
          <a:xfrm>
            <a:off x="1545654" y="87340"/>
            <a:ext cx="3287603" cy="369332"/>
          </a:xfrm>
          <a:noFill/>
        </p:spPr>
        <p:txBody>
          <a:bodyPr vert="horz" wrap="square" lIns="91440" tIns="45720" rIns="91440" bIns="45720" rtlCol="0">
            <a:spAutoFit/>
          </a:bodyPr>
          <a:lstStyle/>
          <a:p>
            <a:r>
              <a:rPr lang="en-US" altLang="zh-CN" b="1" dirty="0">
                <a:solidFill>
                  <a:schemeClr val="accent2">
                    <a:lumMod val="90000"/>
                    <a:lumOff val="10000"/>
                  </a:schemeClr>
                </a:solidFill>
              </a:rPr>
              <a:t>Robustness Checks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84433" y="3074264"/>
            <a:ext cx="4875530" cy="1753235"/>
          </a:xfrm>
          <a:prstGeom prst="rect">
            <a:avLst/>
          </a:prstGeom>
        </p:spPr>
        <p:txBody>
          <a:bodyPr wrap="none">
            <a:spAutoFit/>
          </a:bodyPr>
          <a:lstStyle/>
          <a:p>
            <a:pPr algn="l"/>
            <a:r>
              <a:rPr lang="en-US" altLang="zh-CN" sz="5400" b="1" dirty="0">
                <a:solidFill>
                  <a:srgbClr val="002060"/>
                </a:solidFill>
                <a:sym typeface="+mn-ea"/>
              </a:rPr>
              <a:t>Discussion &amp; </a:t>
            </a:r>
          </a:p>
          <a:p>
            <a:pPr algn="l"/>
            <a:r>
              <a:rPr lang="en-US" altLang="zh-CN" sz="5400" b="1" dirty="0">
                <a:solidFill>
                  <a:srgbClr val="002060"/>
                </a:solidFill>
                <a:sym typeface="+mn-ea"/>
              </a:rPr>
              <a:t>Implications</a:t>
            </a:r>
            <a:endParaRPr lang="zh-CN" altLang="en-US" sz="5400" dirty="0">
              <a:solidFill>
                <a:schemeClr val="accent2"/>
              </a:solidFill>
              <a:latin typeface="+mj-ea"/>
              <a:ea typeface="+mj-ea"/>
            </a:endParaRPr>
          </a:p>
        </p:txBody>
      </p:sp>
      <p:sp>
        <p:nvSpPr>
          <p:cNvPr id="4" name="文本框 3"/>
          <p:cNvSpPr txBox="1"/>
          <p:nvPr/>
        </p:nvSpPr>
        <p:spPr>
          <a:xfrm>
            <a:off x="4984433" y="2551837"/>
            <a:ext cx="2618025" cy="521970"/>
          </a:xfrm>
          <a:prstGeom prst="rect">
            <a:avLst/>
          </a:prstGeom>
          <a:noFill/>
        </p:spPr>
        <p:txBody>
          <a:bodyPr wrap="square" rtlCol="0">
            <a:spAutoFit/>
          </a:bodyPr>
          <a:lstStyle/>
          <a:p>
            <a:r>
              <a:rPr lang="zh-CN" altLang="en-US" sz="2800" spc="-150" dirty="0">
                <a:solidFill>
                  <a:schemeClr val="accent2"/>
                </a:solidFill>
                <a:latin typeface="+mj-ea"/>
                <a:ea typeface="+mj-ea"/>
                <a:sym typeface="Wingdings 3" panose="05040102010807070707" pitchFamily="18" charset="2"/>
              </a:rPr>
              <a:t></a:t>
            </a:r>
            <a:endParaRPr lang="zh-CN" altLang="en-US" sz="2800" dirty="0">
              <a:solidFill>
                <a:schemeClr val="accent2"/>
              </a:solidFill>
              <a:latin typeface="+mj-ea"/>
              <a:ea typeface="+mj-ea"/>
            </a:endParaRPr>
          </a:p>
        </p:txBody>
      </p:sp>
      <p:sp>
        <p:nvSpPr>
          <p:cNvPr id="9" name="PA-文本框 8"/>
          <p:cNvSpPr txBox="1"/>
          <p:nvPr>
            <p:custDataLst>
              <p:tags r:id="rId1"/>
            </p:custDataLst>
          </p:nvPr>
        </p:nvSpPr>
        <p:spPr>
          <a:xfrm>
            <a:off x="2450007" y="2348816"/>
            <a:ext cx="2594870" cy="2363423"/>
          </a:xfrm>
          <a:custGeom>
            <a:avLst/>
            <a:gdLst/>
            <a:ahLst/>
            <a:cxnLst/>
            <a:rect l="l" t="t" r="r" b="b"/>
            <a:pathLst>
              <a:path w="2594870" h="2363423">
                <a:moveTo>
                  <a:pt x="1234381" y="1356038"/>
                </a:moveTo>
                <a:lnTo>
                  <a:pt x="679503" y="1764036"/>
                </a:lnTo>
                <a:cubicBezTo>
                  <a:pt x="675547" y="1730408"/>
                  <a:pt x="675052" y="1694059"/>
                  <a:pt x="678020" y="1654990"/>
                </a:cubicBezTo>
                <a:cubicBezTo>
                  <a:pt x="680987" y="1615921"/>
                  <a:pt x="687416" y="1577594"/>
                  <a:pt x="697307" y="1540008"/>
                </a:cubicBezTo>
                <a:lnTo>
                  <a:pt x="731430" y="1540008"/>
                </a:lnTo>
                <a:cubicBezTo>
                  <a:pt x="752201" y="1539019"/>
                  <a:pt x="780637" y="1535557"/>
                  <a:pt x="816739" y="1529623"/>
                </a:cubicBezTo>
                <a:cubicBezTo>
                  <a:pt x="852841" y="1523688"/>
                  <a:pt x="893393" y="1514045"/>
                  <a:pt x="938397" y="1500692"/>
                </a:cubicBezTo>
                <a:cubicBezTo>
                  <a:pt x="983400" y="1487339"/>
                  <a:pt x="1031371" y="1469041"/>
                  <a:pt x="1082309" y="1445798"/>
                </a:cubicBezTo>
                <a:cubicBezTo>
                  <a:pt x="1133247" y="1422554"/>
                  <a:pt x="1183938" y="1392634"/>
                  <a:pt x="1234381" y="1356038"/>
                </a:cubicBezTo>
                <a:close/>
                <a:moveTo>
                  <a:pt x="2594870" y="461409"/>
                </a:moveTo>
                <a:cubicBezTo>
                  <a:pt x="2587946" y="469322"/>
                  <a:pt x="2574346" y="484652"/>
                  <a:pt x="2554070" y="507401"/>
                </a:cubicBezTo>
                <a:cubicBezTo>
                  <a:pt x="2533794" y="530151"/>
                  <a:pt x="2511292" y="555619"/>
                  <a:pt x="2486565" y="583808"/>
                </a:cubicBezTo>
                <a:cubicBezTo>
                  <a:pt x="2461838" y="611997"/>
                  <a:pt x="2437358" y="640681"/>
                  <a:pt x="2413125" y="669859"/>
                </a:cubicBezTo>
                <a:cubicBezTo>
                  <a:pt x="2388893" y="699037"/>
                  <a:pt x="2369358" y="724012"/>
                  <a:pt x="2354522" y="744782"/>
                </a:cubicBezTo>
                <a:cubicBezTo>
                  <a:pt x="2322871" y="791269"/>
                  <a:pt x="2297897" y="832317"/>
                  <a:pt x="2279598" y="867924"/>
                </a:cubicBezTo>
                <a:cubicBezTo>
                  <a:pt x="2261300" y="903531"/>
                  <a:pt x="2258086" y="932214"/>
                  <a:pt x="2269955" y="953974"/>
                </a:cubicBezTo>
                <a:cubicBezTo>
                  <a:pt x="2305562" y="1017276"/>
                  <a:pt x="2326827" y="1087996"/>
                  <a:pt x="2333751" y="1166133"/>
                </a:cubicBezTo>
                <a:cubicBezTo>
                  <a:pt x="2341664" y="1258118"/>
                  <a:pt x="2331278" y="1360983"/>
                  <a:pt x="2302595" y="1474729"/>
                </a:cubicBezTo>
                <a:cubicBezTo>
                  <a:pt x="2285780" y="1544954"/>
                  <a:pt x="2261053" y="1612212"/>
                  <a:pt x="2228413" y="1676502"/>
                </a:cubicBezTo>
                <a:cubicBezTo>
                  <a:pt x="2195773" y="1740793"/>
                  <a:pt x="2156457" y="1800633"/>
                  <a:pt x="2110465" y="1856021"/>
                </a:cubicBezTo>
                <a:cubicBezTo>
                  <a:pt x="2064472" y="1911410"/>
                  <a:pt x="2013040" y="1961359"/>
                  <a:pt x="1956167" y="2005868"/>
                </a:cubicBezTo>
                <a:cubicBezTo>
                  <a:pt x="1899295" y="2050377"/>
                  <a:pt x="1838218" y="2087468"/>
                  <a:pt x="1772939" y="2117140"/>
                </a:cubicBezTo>
                <a:cubicBezTo>
                  <a:pt x="1642379" y="2177475"/>
                  <a:pt x="1496489" y="2207642"/>
                  <a:pt x="1335268" y="2207642"/>
                </a:cubicBezTo>
                <a:cubicBezTo>
                  <a:pt x="1240316" y="2207642"/>
                  <a:pt x="1147589" y="2193795"/>
                  <a:pt x="1057087" y="2166100"/>
                </a:cubicBezTo>
                <a:cubicBezTo>
                  <a:pt x="966586" y="2138406"/>
                  <a:pt x="885728" y="2091424"/>
                  <a:pt x="814514" y="2025155"/>
                </a:cubicBezTo>
                <a:cubicBezTo>
                  <a:pt x="800666" y="2012297"/>
                  <a:pt x="780885" y="2005868"/>
                  <a:pt x="755168" y="2005868"/>
                </a:cubicBezTo>
                <a:cubicBezTo>
                  <a:pt x="729452" y="2005868"/>
                  <a:pt x="699038" y="2011061"/>
                  <a:pt x="663925" y="2021446"/>
                </a:cubicBezTo>
                <a:cubicBezTo>
                  <a:pt x="628813" y="2031832"/>
                  <a:pt x="590980" y="2045432"/>
                  <a:pt x="550427" y="2062246"/>
                </a:cubicBezTo>
                <a:cubicBezTo>
                  <a:pt x="509875" y="2079060"/>
                  <a:pt x="468333" y="2098100"/>
                  <a:pt x="425802" y="2119366"/>
                </a:cubicBezTo>
                <a:cubicBezTo>
                  <a:pt x="383272" y="2140631"/>
                  <a:pt x="341236" y="2162638"/>
                  <a:pt x="299694" y="2185387"/>
                </a:cubicBezTo>
                <a:cubicBezTo>
                  <a:pt x="204741" y="2237809"/>
                  <a:pt x="104844" y="2297154"/>
                  <a:pt x="0" y="2363423"/>
                </a:cubicBezTo>
                <a:lnTo>
                  <a:pt x="241832" y="2186871"/>
                </a:lnTo>
                <a:lnTo>
                  <a:pt x="243316" y="2188355"/>
                </a:lnTo>
                <a:lnTo>
                  <a:pt x="1433187" y="1314496"/>
                </a:lnTo>
                <a:cubicBezTo>
                  <a:pt x="1400548" y="1343180"/>
                  <a:pt x="1370875" y="1370874"/>
                  <a:pt x="1344170" y="1397580"/>
                </a:cubicBezTo>
                <a:cubicBezTo>
                  <a:pt x="1319442" y="1422307"/>
                  <a:pt x="1297435" y="1447281"/>
                  <a:pt x="1278148" y="1472503"/>
                </a:cubicBezTo>
                <a:cubicBezTo>
                  <a:pt x="1258861" y="1497725"/>
                  <a:pt x="1247239" y="1520226"/>
                  <a:pt x="1243283" y="1540008"/>
                </a:cubicBezTo>
                <a:cubicBezTo>
                  <a:pt x="1243283" y="1540997"/>
                  <a:pt x="1242788" y="1543965"/>
                  <a:pt x="1241799" y="1548910"/>
                </a:cubicBezTo>
                <a:cubicBezTo>
                  <a:pt x="1241799" y="1550888"/>
                  <a:pt x="1241304" y="1553361"/>
                  <a:pt x="1240316" y="1556328"/>
                </a:cubicBezTo>
                <a:cubicBezTo>
                  <a:pt x="1227457" y="1631499"/>
                  <a:pt x="1237348" y="1689855"/>
                  <a:pt x="1269988" y="1731397"/>
                </a:cubicBezTo>
                <a:cubicBezTo>
                  <a:pt x="1302628" y="1773927"/>
                  <a:pt x="1355050" y="1795193"/>
                  <a:pt x="1427253" y="1795193"/>
                </a:cubicBezTo>
                <a:cubicBezTo>
                  <a:pt x="1479675" y="1795193"/>
                  <a:pt x="1524678" y="1784807"/>
                  <a:pt x="1562263" y="1764036"/>
                </a:cubicBezTo>
                <a:cubicBezTo>
                  <a:pt x="1599849" y="1743266"/>
                  <a:pt x="1631994" y="1715818"/>
                  <a:pt x="1658699" y="1681695"/>
                </a:cubicBezTo>
                <a:cubicBezTo>
                  <a:pt x="1685405" y="1647571"/>
                  <a:pt x="1707165" y="1608997"/>
                  <a:pt x="1723979" y="1565972"/>
                </a:cubicBezTo>
                <a:cubicBezTo>
                  <a:pt x="1740793" y="1522947"/>
                  <a:pt x="1754641" y="1479179"/>
                  <a:pt x="1765521" y="1434671"/>
                </a:cubicBezTo>
                <a:cubicBezTo>
                  <a:pt x="1795193" y="1320925"/>
                  <a:pt x="1788764" y="1236853"/>
                  <a:pt x="1746233" y="1182453"/>
                </a:cubicBezTo>
                <a:cubicBezTo>
                  <a:pt x="1730408" y="1162672"/>
                  <a:pt x="1708648" y="1146352"/>
                  <a:pt x="1680954" y="1133494"/>
                </a:cubicBezTo>
                <a:close/>
                <a:moveTo>
                  <a:pt x="1258119" y="0"/>
                </a:moveTo>
                <a:lnTo>
                  <a:pt x="2591903" y="0"/>
                </a:lnTo>
                <a:lnTo>
                  <a:pt x="2489532" y="412449"/>
                </a:lnTo>
                <a:lnTo>
                  <a:pt x="1603805" y="412449"/>
                </a:lnTo>
                <a:lnTo>
                  <a:pt x="1461376" y="801160"/>
                </a:lnTo>
                <a:cubicBezTo>
                  <a:pt x="1511820" y="781379"/>
                  <a:pt x="1563500" y="765553"/>
                  <a:pt x="1616416" y="753684"/>
                </a:cubicBezTo>
                <a:cubicBezTo>
                  <a:pt x="1669332" y="741815"/>
                  <a:pt x="1722990" y="735881"/>
                  <a:pt x="1777390" y="735881"/>
                </a:cubicBezTo>
                <a:cubicBezTo>
                  <a:pt x="1874320" y="735881"/>
                  <a:pt x="1958887" y="747750"/>
                  <a:pt x="2031090" y="771488"/>
                </a:cubicBezTo>
                <a:lnTo>
                  <a:pt x="1568198" y="1111239"/>
                </a:lnTo>
                <a:cubicBezTo>
                  <a:pt x="1563252" y="1110250"/>
                  <a:pt x="1555834" y="1109755"/>
                  <a:pt x="1545943" y="1109755"/>
                </a:cubicBezTo>
                <a:cubicBezTo>
                  <a:pt x="1489565" y="1109755"/>
                  <a:pt x="1436649" y="1118904"/>
                  <a:pt x="1387195" y="1137203"/>
                </a:cubicBezTo>
                <a:cubicBezTo>
                  <a:pt x="1337741" y="1155501"/>
                  <a:pt x="1292243" y="1184431"/>
                  <a:pt x="1250701" y="1223995"/>
                </a:cubicBezTo>
                <a:lnTo>
                  <a:pt x="841219" y="1124592"/>
                </a:ln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indent="0" algn="ctr">
              <a:lnSpc>
                <a:spcPct val="90000"/>
              </a:lnSpc>
              <a:spcBef>
                <a:spcPts val="1000"/>
              </a:spcBef>
              <a:buFont typeface="Arial" panose="020B0604020202020204" pitchFamily="34" charset="0"/>
              <a:buNone/>
              <a:defRPr sz="23900">
                <a:solidFill>
                  <a:schemeClr val="accent1"/>
                </a:solidFill>
                <a:latin typeface="Facon" pitchFamily="2" charset="0"/>
              </a:defRPr>
            </a:lvl1pPr>
            <a:lvl2pPr indent="0" algn="ctr">
              <a:lnSpc>
                <a:spcPct val="90000"/>
              </a:lnSpc>
              <a:spcBef>
                <a:spcPts val="500"/>
              </a:spcBef>
              <a:buFont typeface="Arial" panose="020B0604020202020204" pitchFamily="34" charset="0"/>
              <a:buNone/>
              <a:defRPr sz="9600">
                <a:latin typeface="Facon" pitchFamily="2" charset="0"/>
              </a:defRPr>
            </a:lvl2pPr>
            <a:lvl3pPr indent="0" algn="ctr">
              <a:lnSpc>
                <a:spcPct val="90000"/>
              </a:lnSpc>
              <a:spcBef>
                <a:spcPts val="500"/>
              </a:spcBef>
              <a:buFont typeface="Arial" panose="020B0604020202020204" pitchFamily="34" charset="0"/>
              <a:buNone/>
              <a:defRPr sz="9600">
                <a:latin typeface="Facon" pitchFamily="2" charset="0"/>
              </a:defRPr>
            </a:lvl3pPr>
            <a:lvl4pPr indent="0" algn="ctr">
              <a:lnSpc>
                <a:spcPct val="90000"/>
              </a:lnSpc>
              <a:spcBef>
                <a:spcPts val="500"/>
              </a:spcBef>
              <a:buFont typeface="Arial" panose="020B0604020202020204" pitchFamily="34" charset="0"/>
              <a:buNone/>
              <a:defRPr sz="9600">
                <a:latin typeface="Facon" pitchFamily="2" charset="0"/>
              </a:defRPr>
            </a:lvl4pPr>
            <a:lvl5pPr indent="0" algn="ctr">
              <a:lnSpc>
                <a:spcPct val="90000"/>
              </a:lnSpc>
              <a:spcBef>
                <a:spcPts val="500"/>
              </a:spcBef>
              <a:buFont typeface="Arial" panose="020B0604020202020204" pitchFamily="34" charset="0"/>
              <a:buNone/>
              <a:defRPr sz="9600">
                <a:latin typeface="Facon"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3"/>
          </p:nvPr>
        </p:nvSpPr>
        <p:spPr>
          <a:xfrm>
            <a:off x="1545654" y="87340"/>
            <a:ext cx="4457817" cy="646331"/>
          </a:xfrm>
        </p:spPr>
        <p:txBody>
          <a:bodyPr/>
          <a:lstStyle/>
          <a:p>
            <a:r>
              <a:rPr lang="en-US" altLang="zh-CN" b="1" dirty="0">
                <a:solidFill>
                  <a:srgbClr val="002060"/>
                </a:solidFill>
              </a:rPr>
              <a:t>Discussion &amp; Implications</a:t>
            </a:r>
            <a:endParaRPr lang="zh-CN" altLang="en-US" b="1" dirty="0">
              <a:solidFill>
                <a:srgbClr val="002060"/>
              </a:solidFill>
            </a:endParaRPr>
          </a:p>
        </p:txBody>
      </p:sp>
      <p:sp>
        <p:nvSpPr>
          <p:cNvPr id="85" name="矩形 84"/>
          <p:cNvSpPr/>
          <p:nvPr/>
        </p:nvSpPr>
        <p:spPr>
          <a:xfrm>
            <a:off x="2558143" y="833688"/>
            <a:ext cx="7385957" cy="548798"/>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2060"/>
              </a:solidFill>
              <a:effectLst/>
              <a:uLnTx/>
              <a:uFillTx/>
              <a:latin typeface="微软雅黑" panose="020B0503020204020204" charset="-122"/>
              <a:ea typeface="微软雅黑 Light" panose="020B0502040204020203" charset="-122"/>
              <a:cs typeface="+mn-cs"/>
            </a:endParaRPr>
          </a:p>
        </p:txBody>
      </p:sp>
      <p:sp>
        <p:nvSpPr>
          <p:cNvPr id="86" name="文本框 85"/>
          <p:cNvSpPr txBox="1"/>
          <p:nvPr/>
        </p:nvSpPr>
        <p:spPr>
          <a:xfrm>
            <a:off x="2737758" y="925286"/>
            <a:ext cx="753291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From research to practice: The business value of board diversity</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endParaRPr>
          </a:p>
        </p:txBody>
      </p:sp>
      <p:cxnSp>
        <p:nvCxnSpPr>
          <p:cNvPr id="94" name="直接连接符 93"/>
          <p:cNvCxnSpPr/>
          <p:nvPr/>
        </p:nvCxnSpPr>
        <p:spPr>
          <a:xfrm flipV="1">
            <a:off x="533303" y="2731617"/>
            <a:ext cx="3577277" cy="260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V="1">
            <a:off x="533303" y="4545097"/>
            <a:ext cx="3577277" cy="546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2" name="文本框 101"/>
          <p:cNvSpPr txBox="1"/>
          <p:nvPr/>
        </p:nvSpPr>
        <p:spPr>
          <a:xfrm>
            <a:off x="533303" y="2900993"/>
            <a:ext cx="3534667"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The addition of female directors is not a "vase" or tokenism, but a catalyst for improving the effectiveness of corporate governance.</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endParaRPr>
          </a:p>
        </p:txBody>
      </p:sp>
      <p:sp>
        <p:nvSpPr>
          <p:cNvPr id="106" name="Freeform 95"/>
          <p:cNvSpPr>
            <a:spLocks noEditPoints="1"/>
          </p:cNvSpPr>
          <p:nvPr/>
        </p:nvSpPr>
        <p:spPr bwMode="auto">
          <a:xfrm>
            <a:off x="5706403" y="5271081"/>
            <a:ext cx="364659" cy="333288"/>
          </a:xfrm>
          <a:custGeom>
            <a:avLst/>
            <a:gdLst>
              <a:gd name="T0" fmla="*/ 9 w 141"/>
              <a:gd name="T1" fmla="*/ 37 h 132"/>
              <a:gd name="T2" fmla="*/ 132 w 141"/>
              <a:gd name="T3" fmla="*/ 46 h 132"/>
              <a:gd name="T4" fmla="*/ 132 w 141"/>
              <a:gd name="T5" fmla="*/ 99 h 132"/>
              <a:gd name="T6" fmla="*/ 124 w 141"/>
              <a:gd name="T7" fmla="*/ 58 h 132"/>
              <a:gd name="T8" fmla="*/ 128 w 141"/>
              <a:gd name="T9" fmla="*/ 50 h 132"/>
              <a:gd name="T10" fmla="*/ 112 w 141"/>
              <a:gd name="T11" fmla="*/ 54 h 132"/>
              <a:gd name="T12" fmla="*/ 112 w 141"/>
              <a:gd name="T13" fmla="*/ 95 h 132"/>
              <a:gd name="T14" fmla="*/ 108 w 141"/>
              <a:gd name="T15" fmla="*/ 103 h 132"/>
              <a:gd name="T16" fmla="*/ 132 w 141"/>
              <a:gd name="T17" fmla="*/ 99 h 132"/>
              <a:gd name="T18" fmla="*/ 75 w 141"/>
              <a:gd name="T19" fmla="*/ 103 h 132"/>
              <a:gd name="T20" fmla="*/ 99 w 141"/>
              <a:gd name="T21" fmla="*/ 99 h 132"/>
              <a:gd name="T22" fmla="*/ 91 w 141"/>
              <a:gd name="T23" fmla="*/ 58 h 132"/>
              <a:gd name="T24" fmla="*/ 95 w 141"/>
              <a:gd name="T25" fmla="*/ 50 h 132"/>
              <a:gd name="T26" fmla="*/ 79 w 141"/>
              <a:gd name="T27" fmla="*/ 54 h 132"/>
              <a:gd name="T28" fmla="*/ 79 w 141"/>
              <a:gd name="T29" fmla="*/ 95 h 132"/>
              <a:gd name="T30" fmla="*/ 42 w 141"/>
              <a:gd name="T31" fmla="*/ 99 h 132"/>
              <a:gd name="T32" fmla="*/ 66 w 141"/>
              <a:gd name="T33" fmla="*/ 103 h 132"/>
              <a:gd name="T34" fmla="*/ 62 w 141"/>
              <a:gd name="T35" fmla="*/ 95 h 132"/>
              <a:gd name="T36" fmla="*/ 62 w 141"/>
              <a:gd name="T37" fmla="*/ 54 h 132"/>
              <a:gd name="T38" fmla="*/ 46 w 141"/>
              <a:gd name="T39" fmla="*/ 50 h 132"/>
              <a:gd name="T40" fmla="*/ 50 w 141"/>
              <a:gd name="T41" fmla="*/ 58 h 132"/>
              <a:gd name="T42" fmla="*/ 42 w 141"/>
              <a:gd name="T43" fmla="*/ 99 h 132"/>
              <a:gd name="T44" fmla="*/ 1 w 141"/>
              <a:gd name="T45" fmla="*/ 132 h 132"/>
              <a:gd name="T46" fmla="*/ 141 w 141"/>
              <a:gd name="T47" fmla="*/ 120 h 132"/>
              <a:gd name="T48" fmla="*/ 9 w 141"/>
              <a:gd name="T49" fmla="*/ 115 h 132"/>
              <a:gd name="T50" fmla="*/ 132 w 141"/>
              <a:gd name="T51" fmla="*/ 107 h 132"/>
              <a:gd name="T52" fmla="*/ 9 w 141"/>
              <a:gd name="T53" fmla="*/ 115 h 132"/>
              <a:gd name="T54" fmla="*/ 9 w 141"/>
              <a:gd name="T55" fmla="*/ 103 h 132"/>
              <a:gd name="T56" fmla="*/ 33 w 141"/>
              <a:gd name="T57" fmla="*/ 99 h 132"/>
              <a:gd name="T58" fmla="*/ 25 w 141"/>
              <a:gd name="T59" fmla="*/ 58 h 132"/>
              <a:gd name="T60" fmla="*/ 29 w 141"/>
              <a:gd name="T61" fmla="*/ 50 h 132"/>
              <a:gd name="T62" fmla="*/ 13 w 141"/>
              <a:gd name="T63" fmla="*/ 54 h 132"/>
              <a:gd name="T64" fmla="*/ 13 w 141"/>
              <a:gd name="T65" fmla="*/ 95 h 132"/>
              <a:gd name="T66" fmla="*/ 71 w 141"/>
              <a:gd name="T67" fmla="*/ 0 h 132"/>
              <a:gd name="T68" fmla="*/ 141 w 141"/>
              <a:gd name="T69" fmla="*/ 3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132">
                <a:moveTo>
                  <a:pt x="132" y="37"/>
                </a:moveTo>
                <a:cubicBezTo>
                  <a:pt x="9" y="37"/>
                  <a:pt x="9" y="37"/>
                  <a:pt x="9" y="37"/>
                </a:cubicBezTo>
                <a:cubicBezTo>
                  <a:pt x="9" y="46"/>
                  <a:pt x="9" y="46"/>
                  <a:pt x="9" y="46"/>
                </a:cubicBezTo>
                <a:cubicBezTo>
                  <a:pt x="132" y="46"/>
                  <a:pt x="132" y="46"/>
                  <a:pt x="132" y="46"/>
                </a:cubicBezTo>
                <a:lnTo>
                  <a:pt x="132" y="37"/>
                </a:lnTo>
                <a:close/>
                <a:moveTo>
                  <a:pt x="132" y="99"/>
                </a:moveTo>
                <a:cubicBezTo>
                  <a:pt x="132" y="99"/>
                  <a:pt x="132" y="95"/>
                  <a:pt x="128" y="95"/>
                </a:cubicBezTo>
                <a:cubicBezTo>
                  <a:pt x="128" y="74"/>
                  <a:pt x="124" y="58"/>
                  <a:pt x="124" y="58"/>
                </a:cubicBezTo>
                <a:cubicBezTo>
                  <a:pt x="128" y="54"/>
                  <a:pt x="128" y="54"/>
                  <a:pt x="128" y="54"/>
                </a:cubicBezTo>
                <a:cubicBezTo>
                  <a:pt x="128" y="50"/>
                  <a:pt x="128" y="50"/>
                  <a:pt x="128" y="50"/>
                </a:cubicBezTo>
                <a:cubicBezTo>
                  <a:pt x="112" y="50"/>
                  <a:pt x="112" y="50"/>
                  <a:pt x="112" y="50"/>
                </a:cubicBezTo>
                <a:cubicBezTo>
                  <a:pt x="112" y="54"/>
                  <a:pt x="112" y="54"/>
                  <a:pt x="112" y="54"/>
                </a:cubicBezTo>
                <a:cubicBezTo>
                  <a:pt x="116" y="58"/>
                  <a:pt x="116" y="58"/>
                  <a:pt x="116" y="58"/>
                </a:cubicBezTo>
                <a:cubicBezTo>
                  <a:pt x="116" y="58"/>
                  <a:pt x="112" y="74"/>
                  <a:pt x="112" y="95"/>
                </a:cubicBezTo>
                <a:cubicBezTo>
                  <a:pt x="108" y="95"/>
                  <a:pt x="108" y="99"/>
                  <a:pt x="108" y="99"/>
                </a:cubicBezTo>
                <a:cubicBezTo>
                  <a:pt x="108" y="103"/>
                  <a:pt x="108" y="103"/>
                  <a:pt x="108" y="103"/>
                </a:cubicBezTo>
                <a:cubicBezTo>
                  <a:pt x="132" y="103"/>
                  <a:pt x="132" y="103"/>
                  <a:pt x="132" y="103"/>
                </a:cubicBezTo>
                <a:lnTo>
                  <a:pt x="132" y="99"/>
                </a:lnTo>
                <a:close/>
                <a:moveTo>
                  <a:pt x="75" y="99"/>
                </a:moveTo>
                <a:cubicBezTo>
                  <a:pt x="75" y="103"/>
                  <a:pt x="75" y="103"/>
                  <a:pt x="75" y="103"/>
                </a:cubicBezTo>
                <a:cubicBezTo>
                  <a:pt x="99" y="103"/>
                  <a:pt x="99" y="103"/>
                  <a:pt x="99" y="103"/>
                </a:cubicBezTo>
                <a:cubicBezTo>
                  <a:pt x="99" y="99"/>
                  <a:pt x="99" y="99"/>
                  <a:pt x="99" y="99"/>
                </a:cubicBezTo>
                <a:cubicBezTo>
                  <a:pt x="99" y="99"/>
                  <a:pt x="99" y="95"/>
                  <a:pt x="95" y="95"/>
                </a:cubicBezTo>
                <a:cubicBezTo>
                  <a:pt x="95" y="74"/>
                  <a:pt x="91" y="58"/>
                  <a:pt x="91" y="58"/>
                </a:cubicBezTo>
                <a:cubicBezTo>
                  <a:pt x="95" y="54"/>
                  <a:pt x="95" y="54"/>
                  <a:pt x="95" y="54"/>
                </a:cubicBezTo>
                <a:cubicBezTo>
                  <a:pt x="95" y="50"/>
                  <a:pt x="95" y="50"/>
                  <a:pt x="95" y="50"/>
                </a:cubicBezTo>
                <a:cubicBezTo>
                  <a:pt x="79" y="50"/>
                  <a:pt x="79" y="50"/>
                  <a:pt x="79" y="50"/>
                </a:cubicBezTo>
                <a:cubicBezTo>
                  <a:pt x="79" y="54"/>
                  <a:pt x="79" y="54"/>
                  <a:pt x="79" y="54"/>
                </a:cubicBezTo>
                <a:cubicBezTo>
                  <a:pt x="83" y="58"/>
                  <a:pt x="83" y="58"/>
                  <a:pt x="83" y="58"/>
                </a:cubicBezTo>
                <a:cubicBezTo>
                  <a:pt x="83" y="58"/>
                  <a:pt x="79" y="74"/>
                  <a:pt x="79" y="95"/>
                </a:cubicBezTo>
                <a:cubicBezTo>
                  <a:pt x="75" y="95"/>
                  <a:pt x="75" y="99"/>
                  <a:pt x="75" y="99"/>
                </a:cubicBezTo>
                <a:close/>
                <a:moveTo>
                  <a:pt x="42" y="99"/>
                </a:moveTo>
                <a:cubicBezTo>
                  <a:pt x="42" y="103"/>
                  <a:pt x="42" y="103"/>
                  <a:pt x="42" y="103"/>
                </a:cubicBezTo>
                <a:cubicBezTo>
                  <a:pt x="66" y="103"/>
                  <a:pt x="66" y="103"/>
                  <a:pt x="66" y="103"/>
                </a:cubicBezTo>
                <a:cubicBezTo>
                  <a:pt x="66" y="99"/>
                  <a:pt x="66" y="99"/>
                  <a:pt x="66" y="99"/>
                </a:cubicBezTo>
                <a:cubicBezTo>
                  <a:pt x="66" y="99"/>
                  <a:pt x="66" y="95"/>
                  <a:pt x="62" y="95"/>
                </a:cubicBezTo>
                <a:cubicBezTo>
                  <a:pt x="62" y="74"/>
                  <a:pt x="58" y="58"/>
                  <a:pt x="58" y="58"/>
                </a:cubicBezTo>
                <a:cubicBezTo>
                  <a:pt x="62" y="54"/>
                  <a:pt x="62" y="54"/>
                  <a:pt x="62" y="54"/>
                </a:cubicBezTo>
                <a:cubicBezTo>
                  <a:pt x="62" y="50"/>
                  <a:pt x="62" y="50"/>
                  <a:pt x="62" y="50"/>
                </a:cubicBezTo>
                <a:cubicBezTo>
                  <a:pt x="46" y="50"/>
                  <a:pt x="46" y="50"/>
                  <a:pt x="46" y="50"/>
                </a:cubicBezTo>
                <a:cubicBezTo>
                  <a:pt x="46" y="54"/>
                  <a:pt x="46" y="54"/>
                  <a:pt x="46" y="54"/>
                </a:cubicBezTo>
                <a:cubicBezTo>
                  <a:pt x="50" y="58"/>
                  <a:pt x="50" y="58"/>
                  <a:pt x="50" y="58"/>
                </a:cubicBezTo>
                <a:cubicBezTo>
                  <a:pt x="50" y="58"/>
                  <a:pt x="46" y="74"/>
                  <a:pt x="46" y="95"/>
                </a:cubicBezTo>
                <a:cubicBezTo>
                  <a:pt x="42" y="95"/>
                  <a:pt x="42" y="99"/>
                  <a:pt x="42" y="99"/>
                </a:cubicBezTo>
                <a:close/>
                <a:moveTo>
                  <a:pt x="1" y="120"/>
                </a:moveTo>
                <a:cubicBezTo>
                  <a:pt x="1" y="132"/>
                  <a:pt x="1" y="132"/>
                  <a:pt x="1" y="132"/>
                </a:cubicBezTo>
                <a:cubicBezTo>
                  <a:pt x="141" y="132"/>
                  <a:pt x="141" y="132"/>
                  <a:pt x="141" y="132"/>
                </a:cubicBezTo>
                <a:cubicBezTo>
                  <a:pt x="141" y="120"/>
                  <a:pt x="141" y="120"/>
                  <a:pt x="141" y="120"/>
                </a:cubicBezTo>
                <a:lnTo>
                  <a:pt x="1" y="120"/>
                </a:lnTo>
                <a:close/>
                <a:moveTo>
                  <a:pt x="9" y="115"/>
                </a:moveTo>
                <a:cubicBezTo>
                  <a:pt x="132" y="115"/>
                  <a:pt x="132" y="115"/>
                  <a:pt x="132" y="115"/>
                </a:cubicBezTo>
                <a:cubicBezTo>
                  <a:pt x="132" y="107"/>
                  <a:pt x="132" y="107"/>
                  <a:pt x="132" y="107"/>
                </a:cubicBezTo>
                <a:cubicBezTo>
                  <a:pt x="9" y="107"/>
                  <a:pt x="9" y="107"/>
                  <a:pt x="9" y="107"/>
                </a:cubicBezTo>
                <a:lnTo>
                  <a:pt x="9" y="115"/>
                </a:lnTo>
                <a:close/>
                <a:moveTo>
                  <a:pt x="9" y="99"/>
                </a:moveTo>
                <a:cubicBezTo>
                  <a:pt x="9" y="103"/>
                  <a:pt x="9" y="103"/>
                  <a:pt x="9" y="103"/>
                </a:cubicBezTo>
                <a:cubicBezTo>
                  <a:pt x="33" y="103"/>
                  <a:pt x="33" y="103"/>
                  <a:pt x="33" y="103"/>
                </a:cubicBezTo>
                <a:cubicBezTo>
                  <a:pt x="33" y="99"/>
                  <a:pt x="33" y="99"/>
                  <a:pt x="33" y="99"/>
                </a:cubicBezTo>
                <a:cubicBezTo>
                  <a:pt x="33" y="99"/>
                  <a:pt x="33" y="95"/>
                  <a:pt x="29" y="95"/>
                </a:cubicBezTo>
                <a:cubicBezTo>
                  <a:pt x="29" y="74"/>
                  <a:pt x="25" y="58"/>
                  <a:pt x="25" y="58"/>
                </a:cubicBezTo>
                <a:cubicBezTo>
                  <a:pt x="29" y="54"/>
                  <a:pt x="29" y="54"/>
                  <a:pt x="29" y="54"/>
                </a:cubicBezTo>
                <a:cubicBezTo>
                  <a:pt x="29" y="50"/>
                  <a:pt x="29" y="50"/>
                  <a:pt x="29" y="50"/>
                </a:cubicBezTo>
                <a:cubicBezTo>
                  <a:pt x="13" y="50"/>
                  <a:pt x="13" y="50"/>
                  <a:pt x="13" y="50"/>
                </a:cubicBezTo>
                <a:cubicBezTo>
                  <a:pt x="13" y="54"/>
                  <a:pt x="13" y="54"/>
                  <a:pt x="13" y="54"/>
                </a:cubicBezTo>
                <a:cubicBezTo>
                  <a:pt x="17" y="58"/>
                  <a:pt x="17" y="58"/>
                  <a:pt x="17" y="58"/>
                </a:cubicBezTo>
                <a:cubicBezTo>
                  <a:pt x="17" y="58"/>
                  <a:pt x="13" y="74"/>
                  <a:pt x="13" y="95"/>
                </a:cubicBezTo>
                <a:cubicBezTo>
                  <a:pt x="9" y="95"/>
                  <a:pt x="9" y="99"/>
                  <a:pt x="9" y="99"/>
                </a:cubicBezTo>
                <a:close/>
                <a:moveTo>
                  <a:pt x="71" y="0"/>
                </a:moveTo>
                <a:cubicBezTo>
                  <a:pt x="0" y="33"/>
                  <a:pt x="0" y="33"/>
                  <a:pt x="0" y="33"/>
                </a:cubicBezTo>
                <a:cubicBezTo>
                  <a:pt x="141" y="33"/>
                  <a:pt x="141" y="33"/>
                  <a:pt x="141" y="33"/>
                </a:cubicBezTo>
                <a:lnTo>
                  <a:pt x="71" y="0"/>
                </a:lnTo>
                <a:close/>
              </a:path>
            </a:pathLst>
          </a:custGeom>
          <a:solidFill>
            <a:schemeClr val="accent2"/>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微软雅黑" panose="020B0503020204020204" charset="-122"/>
              <a:ea typeface="微软雅黑 Light" panose="020B0502040204020203" charset="-122"/>
              <a:cs typeface="+mn-cs"/>
            </a:endParaRPr>
          </a:p>
        </p:txBody>
      </p:sp>
      <p:sp>
        <p:nvSpPr>
          <p:cNvPr id="107" name="椭圆 106"/>
          <p:cNvSpPr/>
          <p:nvPr/>
        </p:nvSpPr>
        <p:spPr>
          <a:xfrm rot="873125">
            <a:off x="5683844" y="3445624"/>
            <a:ext cx="387412" cy="3866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Light" panose="020B0502040204020203" charset="-122"/>
              <a:cs typeface="+mn-cs"/>
            </a:endParaRPr>
          </a:p>
        </p:txBody>
      </p:sp>
      <p:sp>
        <p:nvSpPr>
          <p:cNvPr id="109" name="Oval 80"/>
          <p:cNvSpPr/>
          <p:nvPr/>
        </p:nvSpPr>
        <p:spPr>
          <a:xfrm>
            <a:off x="5770069" y="3533497"/>
            <a:ext cx="190851" cy="174689"/>
          </a:xfrm>
          <a:custGeom>
            <a:avLst/>
            <a:gdLst>
              <a:gd name="connsiteX0" fmla="*/ 581442 w 591029"/>
              <a:gd name="connsiteY0" fmla="*/ 444891 h 578851"/>
              <a:gd name="connsiteX1" fmla="*/ 587920 w 591029"/>
              <a:gd name="connsiteY1" fmla="*/ 444891 h 578851"/>
              <a:gd name="connsiteX2" fmla="*/ 587920 w 591029"/>
              <a:gd name="connsiteY2" fmla="*/ 448259 h 578851"/>
              <a:gd name="connsiteX3" fmla="*/ 581442 w 591029"/>
              <a:gd name="connsiteY3" fmla="*/ 448259 h 578851"/>
              <a:gd name="connsiteX4" fmla="*/ 151838 w 591029"/>
              <a:gd name="connsiteY4" fmla="*/ 327256 h 578851"/>
              <a:gd name="connsiteX5" fmla="*/ 154947 w 591029"/>
              <a:gd name="connsiteY5" fmla="*/ 327256 h 578851"/>
              <a:gd name="connsiteX6" fmla="*/ 154947 w 591029"/>
              <a:gd name="connsiteY6" fmla="*/ 341766 h 578851"/>
              <a:gd name="connsiteX7" fmla="*/ 151838 w 591029"/>
              <a:gd name="connsiteY7" fmla="*/ 341766 h 578851"/>
              <a:gd name="connsiteX8" fmla="*/ 581442 w 591029"/>
              <a:gd name="connsiteY8" fmla="*/ 309636 h 578851"/>
              <a:gd name="connsiteX9" fmla="*/ 587920 w 591029"/>
              <a:gd name="connsiteY9" fmla="*/ 309636 h 578851"/>
              <a:gd name="connsiteX10" fmla="*/ 587920 w 591029"/>
              <a:gd name="connsiteY10" fmla="*/ 312745 h 578851"/>
              <a:gd name="connsiteX11" fmla="*/ 581442 w 591029"/>
              <a:gd name="connsiteY11" fmla="*/ 312745 h 578851"/>
              <a:gd name="connsiteX12" fmla="*/ 305231 w 591029"/>
              <a:gd name="connsiteY12" fmla="*/ 309636 h 578851"/>
              <a:gd name="connsiteX13" fmla="*/ 319741 w 591029"/>
              <a:gd name="connsiteY13" fmla="*/ 309636 h 578851"/>
              <a:gd name="connsiteX14" fmla="*/ 319741 w 591029"/>
              <a:gd name="connsiteY14" fmla="*/ 312745 h 578851"/>
              <a:gd name="connsiteX15" fmla="*/ 305231 w 591029"/>
              <a:gd name="connsiteY15" fmla="*/ 312745 h 578851"/>
              <a:gd name="connsiteX16" fmla="*/ 222834 w 591029"/>
              <a:gd name="connsiteY16" fmla="*/ 309636 h 578851"/>
              <a:gd name="connsiteX17" fmla="*/ 235789 w 591029"/>
              <a:gd name="connsiteY17" fmla="*/ 309636 h 578851"/>
              <a:gd name="connsiteX18" fmla="*/ 235789 w 591029"/>
              <a:gd name="connsiteY18" fmla="*/ 312745 h 578851"/>
              <a:gd name="connsiteX19" fmla="*/ 222834 w 591029"/>
              <a:gd name="connsiteY19" fmla="*/ 312745 h 578851"/>
              <a:gd name="connsiteX20" fmla="*/ 195369 w 591029"/>
              <a:gd name="connsiteY20" fmla="*/ 309636 h 578851"/>
              <a:gd name="connsiteX21" fmla="*/ 208324 w 591029"/>
              <a:gd name="connsiteY21" fmla="*/ 309636 h 578851"/>
              <a:gd name="connsiteX22" fmla="*/ 208324 w 591029"/>
              <a:gd name="connsiteY22" fmla="*/ 312745 h 578851"/>
              <a:gd name="connsiteX23" fmla="*/ 195369 w 591029"/>
              <a:gd name="connsiteY23" fmla="*/ 312745 h 578851"/>
              <a:gd name="connsiteX24" fmla="*/ 166348 w 591029"/>
              <a:gd name="connsiteY24" fmla="*/ 309636 h 578851"/>
              <a:gd name="connsiteX25" fmla="*/ 180858 w 591029"/>
              <a:gd name="connsiteY25" fmla="*/ 309636 h 578851"/>
              <a:gd name="connsiteX26" fmla="*/ 180858 w 591029"/>
              <a:gd name="connsiteY26" fmla="*/ 312745 h 578851"/>
              <a:gd name="connsiteX27" fmla="*/ 166348 w 591029"/>
              <a:gd name="connsiteY27" fmla="*/ 312745 h 578851"/>
              <a:gd name="connsiteX28" fmla="*/ 111417 w 591029"/>
              <a:gd name="connsiteY28" fmla="*/ 309636 h 578851"/>
              <a:gd name="connsiteX29" fmla="*/ 125927 w 591029"/>
              <a:gd name="connsiteY29" fmla="*/ 309636 h 578851"/>
              <a:gd name="connsiteX30" fmla="*/ 125927 w 591029"/>
              <a:gd name="connsiteY30" fmla="*/ 312745 h 578851"/>
              <a:gd name="connsiteX31" fmla="*/ 111417 w 591029"/>
              <a:gd name="connsiteY31" fmla="*/ 312745 h 578851"/>
              <a:gd name="connsiteX32" fmla="*/ 83952 w 591029"/>
              <a:gd name="connsiteY32" fmla="*/ 309636 h 578851"/>
              <a:gd name="connsiteX33" fmla="*/ 98462 w 591029"/>
              <a:gd name="connsiteY33" fmla="*/ 309636 h 578851"/>
              <a:gd name="connsiteX34" fmla="*/ 98462 w 591029"/>
              <a:gd name="connsiteY34" fmla="*/ 312745 h 578851"/>
              <a:gd name="connsiteX35" fmla="*/ 83952 w 591029"/>
              <a:gd name="connsiteY35" fmla="*/ 312745 h 578851"/>
              <a:gd name="connsiteX36" fmla="*/ 56486 w 591029"/>
              <a:gd name="connsiteY36" fmla="*/ 309636 h 578851"/>
              <a:gd name="connsiteX37" fmla="*/ 70996 w 591029"/>
              <a:gd name="connsiteY37" fmla="*/ 309636 h 578851"/>
              <a:gd name="connsiteX38" fmla="*/ 70996 w 591029"/>
              <a:gd name="connsiteY38" fmla="*/ 312745 h 578851"/>
              <a:gd name="connsiteX39" fmla="*/ 56486 w 591029"/>
              <a:gd name="connsiteY39" fmla="*/ 312745 h 578851"/>
              <a:gd name="connsiteX40" fmla="*/ 35498 w 591029"/>
              <a:gd name="connsiteY40" fmla="*/ 309636 h 578851"/>
              <a:gd name="connsiteX41" fmla="*/ 41976 w 591029"/>
              <a:gd name="connsiteY41" fmla="*/ 309636 h 578851"/>
              <a:gd name="connsiteX42" fmla="*/ 41976 w 591029"/>
              <a:gd name="connsiteY42" fmla="*/ 312745 h 578851"/>
              <a:gd name="connsiteX43" fmla="*/ 35498 w 591029"/>
              <a:gd name="connsiteY43" fmla="*/ 312745 h 578851"/>
              <a:gd name="connsiteX44" fmla="*/ 151735 w 591029"/>
              <a:gd name="connsiteY44" fmla="*/ 299790 h 578851"/>
              <a:gd name="connsiteX45" fmla="*/ 154948 w 591029"/>
              <a:gd name="connsiteY45" fmla="*/ 299790 h 578851"/>
              <a:gd name="connsiteX46" fmla="*/ 154948 w 591029"/>
              <a:gd name="connsiteY46" fmla="*/ 312745 h 578851"/>
              <a:gd name="connsiteX47" fmla="*/ 151735 w 591029"/>
              <a:gd name="connsiteY47" fmla="*/ 312745 h 578851"/>
              <a:gd name="connsiteX48" fmla="*/ 138883 w 591029"/>
              <a:gd name="connsiteY48" fmla="*/ 312745 h 578851"/>
              <a:gd name="connsiteX49" fmla="*/ 138883 w 591029"/>
              <a:gd name="connsiteY49" fmla="*/ 309506 h 578851"/>
              <a:gd name="connsiteX50" fmla="*/ 151735 w 591029"/>
              <a:gd name="connsiteY50" fmla="*/ 309506 h 578851"/>
              <a:gd name="connsiteX51" fmla="*/ 287612 w 591029"/>
              <a:gd name="connsiteY51" fmla="*/ 272583 h 578851"/>
              <a:gd name="connsiteX52" fmla="*/ 290721 w 591029"/>
              <a:gd name="connsiteY52" fmla="*/ 272583 h 578851"/>
              <a:gd name="connsiteX53" fmla="*/ 290721 w 591029"/>
              <a:gd name="connsiteY53" fmla="*/ 287093 h 578851"/>
              <a:gd name="connsiteX54" fmla="*/ 287612 w 591029"/>
              <a:gd name="connsiteY54" fmla="*/ 287093 h 578851"/>
              <a:gd name="connsiteX55" fmla="*/ 151838 w 591029"/>
              <a:gd name="connsiteY55" fmla="*/ 270770 h 578851"/>
              <a:gd name="connsiteX56" fmla="*/ 154947 w 591029"/>
              <a:gd name="connsiteY56" fmla="*/ 270770 h 578851"/>
              <a:gd name="connsiteX57" fmla="*/ 154947 w 591029"/>
              <a:gd name="connsiteY57" fmla="*/ 285280 h 578851"/>
              <a:gd name="connsiteX58" fmla="*/ 151838 w 591029"/>
              <a:gd name="connsiteY58" fmla="*/ 285280 h 578851"/>
              <a:gd name="connsiteX59" fmla="*/ 287612 w 591029"/>
              <a:gd name="connsiteY59" fmla="*/ 245118 h 578851"/>
              <a:gd name="connsiteX60" fmla="*/ 290721 w 591029"/>
              <a:gd name="connsiteY60" fmla="*/ 245118 h 578851"/>
              <a:gd name="connsiteX61" fmla="*/ 290721 w 591029"/>
              <a:gd name="connsiteY61" fmla="*/ 258073 h 578851"/>
              <a:gd name="connsiteX62" fmla="*/ 287612 w 591029"/>
              <a:gd name="connsiteY62" fmla="*/ 258073 h 578851"/>
              <a:gd name="connsiteX63" fmla="*/ 151838 w 591029"/>
              <a:gd name="connsiteY63" fmla="*/ 243563 h 578851"/>
              <a:gd name="connsiteX64" fmla="*/ 154947 w 591029"/>
              <a:gd name="connsiteY64" fmla="*/ 243563 h 578851"/>
              <a:gd name="connsiteX65" fmla="*/ 154947 w 591029"/>
              <a:gd name="connsiteY65" fmla="*/ 258073 h 578851"/>
              <a:gd name="connsiteX66" fmla="*/ 151838 w 591029"/>
              <a:gd name="connsiteY66" fmla="*/ 258073 h 578851"/>
              <a:gd name="connsiteX67" fmla="*/ 287612 w 591029"/>
              <a:gd name="connsiteY67" fmla="*/ 217652 h 578851"/>
              <a:gd name="connsiteX68" fmla="*/ 290721 w 591029"/>
              <a:gd name="connsiteY68" fmla="*/ 217652 h 578851"/>
              <a:gd name="connsiteX69" fmla="*/ 290721 w 591029"/>
              <a:gd name="connsiteY69" fmla="*/ 230607 h 578851"/>
              <a:gd name="connsiteX70" fmla="*/ 287612 w 591029"/>
              <a:gd name="connsiteY70" fmla="*/ 230607 h 578851"/>
              <a:gd name="connsiteX71" fmla="*/ 151838 w 591029"/>
              <a:gd name="connsiteY71" fmla="*/ 216097 h 578851"/>
              <a:gd name="connsiteX72" fmla="*/ 154947 w 591029"/>
              <a:gd name="connsiteY72" fmla="*/ 216097 h 578851"/>
              <a:gd name="connsiteX73" fmla="*/ 154947 w 591029"/>
              <a:gd name="connsiteY73" fmla="*/ 230607 h 578851"/>
              <a:gd name="connsiteX74" fmla="*/ 151838 w 591029"/>
              <a:gd name="connsiteY74" fmla="*/ 230607 h 578851"/>
              <a:gd name="connsiteX75" fmla="*/ 423126 w 591029"/>
              <a:gd name="connsiteY75" fmla="*/ 193555 h 578851"/>
              <a:gd name="connsiteX76" fmla="*/ 426494 w 591029"/>
              <a:gd name="connsiteY76" fmla="*/ 193555 h 578851"/>
              <a:gd name="connsiteX77" fmla="*/ 426494 w 591029"/>
              <a:gd name="connsiteY77" fmla="*/ 206251 h 578851"/>
              <a:gd name="connsiteX78" fmla="*/ 423126 w 591029"/>
              <a:gd name="connsiteY78" fmla="*/ 206251 h 578851"/>
              <a:gd name="connsiteX79" fmla="*/ 287612 w 591029"/>
              <a:gd name="connsiteY79" fmla="*/ 190186 h 578851"/>
              <a:gd name="connsiteX80" fmla="*/ 290721 w 591029"/>
              <a:gd name="connsiteY80" fmla="*/ 190186 h 578851"/>
              <a:gd name="connsiteX81" fmla="*/ 290721 w 591029"/>
              <a:gd name="connsiteY81" fmla="*/ 203141 h 578851"/>
              <a:gd name="connsiteX82" fmla="*/ 287612 w 591029"/>
              <a:gd name="connsiteY82" fmla="*/ 203141 h 578851"/>
              <a:gd name="connsiteX83" fmla="*/ 151838 w 591029"/>
              <a:gd name="connsiteY83" fmla="*/ 188632 h 578851"/>
              <a:gd name="connsiteX84" fmla="*/ 154947 w 591029"/>
              <a:gd name="connsiteY84" fmla="*/ 188632 h 578851"/>
              <a:gd name="connsiteX85" fmla="*/ 154947 w 591029"/>
              <a:gd name="connsiteY85" fmla="*/ 201587 h 578851"/>
              <a:gd name="connsiteX86" fmla="*/ 151838 w 591029"/>
              <a:gd name="connsiteY86" fmla="*/ 201587 h 578851"/>
              <a:gd name="connsiteX87" fmla="*/ 581442 w 591029"/>
              <a:gd name="connsiteY87" fmla="*/ 182154 h 578851"/>
              <a:gd name="connsiteX88" fmla="*/ 587920 w 591029"/>
              <a:gd name="connsiteY88" fmla="*/ 182154 h 578851"/>
              <a:gd name="connsiteX89" fmla="*/ 587920 w 591029"/>
              <a:gd name="connsiteY89" fmla="*/ 185522 h 578851"/>
              <a:gd name="connsiteX90" fmla="*/ 581442 w 591029"/>
              <a:gd name="connsiteY90" fmla="*/ 185522 h 578851"/>
              <a:gd name="connsiteX91" fmla="*/ 384519 w 591029"/>
              <a:gd name="connsiteY91" fmla="*/ 182154 h 578851"/>
              <a:gd name="connsiteX92" fmla="*/ 399029 w 591029"/>
              <a:gd name="connsiteY92" fmla="*/ 182154 h 578851"/>
              <a:gd name="connsiteX93" fmla="*/ 399029 w 591029"/>
              <a:gd name="connsiteY93" fmla="*/ 185522 h 578851"/>
              <a:gd name="connsiteX94" fmla="*/ 384519 w 591029"/>
              <a:gd name="connsiteY94" fmla="*/ 185522 h 578851"/>
              <a:gd name="connsiteX95" fmla="*/ 357053 w 591029"/>
              <a:gd name="connsiteY95" fmla="*/ 182154 h 578851"/>
              <a:gd name="connsiteX96" fmla="*/ 369749 w 591029"/>
              <a:gd name="connsiteY96" fmla="*/ 182154 h 578851"/>
              <a:gd name="connsiteX97" fmla="*/ 369749 w 591029"/>
              <a:gd name="connsiteY97" fmla="*/ 185522 h 578851"/>
              <a:gd name="connsiteX98" fmla="*/ 357053 w 591029"/>
              <a:gd name="connsiteY98" fmla="*/ 185522 h 578851"/>
              <a:gd name="connsiteX99" fmla="*/ 327774 w 591029"/>
              <a:gd name="connsiteY99" fmla="*/ 182154 h 578851"/>
              <a:gd name="connsiteX100" fmla="*/ 342284 w 591029"/>
              <a:gd name="connsiteY100" fmla="*/ 182154 h 578851"/>
              <a:gd name="connsiteX101" fmla="*/ 342284 w 591029"/>
              <a:gd name="connsiteY101" fmla="*/ 185522 h 578851"/>
              <a:gd name="connsiteX102" fmla="*/ 327774 w 591029"/>
              <a:gd name="connsiteY102" fmla="*/ 185522 h 578851"/>
              <a:gd name="connsiteX103" fmla="*/ 300308 w 591029"/>
              <a:gd name="connsiteY103" fmla="*/ 182154 h 578851"/>
              <a:gd name="connsiteX104" fmla="*/ 313263 w 591029"/>
              <a:gd name="connsiteY104" fmla="*/ 182154 h 578851"/>
              <a:gd name="connsiteX105" fmla="*/ 313263 w 591029"/>
              <a:gd name="connsiteY105" fmla="*/ 185522 h 578851"/>
              <a:gd name="connsiteX106" fmla="*/ 300308 w 591029"/>
              <a:gd name="connsiteY106" fmla="*/ 185522 h 578851"/>
              <a:gd name="connsiteX107" fmla="*/ 271288 w 591029"/>
              <a:gd name="connsiteY107" fmla="*/ 182154 h 578851"/>
              <a:gd name="connsiteX108" fmla="*/ 285798 w 591029"/>
              <a:gd name="connsiteY108" fmla="*/ 182154 h 578851"/>
              <a:gd name="connsiteX109" fmla="*/ 285798 w 591029"/>
              <a:gd name="connsiteY109" fmla="*/ 185522 h 578851"/>
              <a:gd name="connsiteX110" fmla="*/ 271288 w 591029"/>
              <a:gd name="connsiteY110" fmla="*/ 185522 h 578851"/>
              <a:gd name="connsiteX111" fmla="*/ 243822 w 591029"/>
              <a:gd name="connsiteY111" fmla="*/ 182154 h 578851"/>
              <a:gd name="connsiteX112" fmla="*/ 258332 w 591029"/>
              <a:gd name="connsiteY112" fmla="*/ 182154 h 578851"/>
              <a:gd name="connsiteX113" fmla="*/ 258332 w 591029"/>
              <a:gd name="connsiteY113" fmla="*/ 185522 h 578851"/>
              <a:gd name="connsiteX114" fmla="*/ 243822 w 591029"/>
              <a:gd name="connsiteY114" fmla="*/ 185522 h 578851"/>
              <a:gd name="connsiteX115" fmla="*/ 214802 w 591029"/>
              <a:gd name="connsiteY115" fmla="*/ 182154 h 578851"/>
              <a:gd name="connsiteX116" fmla="*/ 229312 w 591029"/>
              <a:gd name="connsiteY116" fmla="*/ 182154 h 578851"/>
              <a:gd name="connsiteX117" fmla="*/ 229312 w 591029"/>
              <a:gd name="connsiteY117" fmla="*/ 185522 h 578851"/>
              <a:gd name="connsiteX118" fmla="*/ 214802 w 591029"/>
              <a:gd name="connsiteY118" fmla="*/ 185522 h 578851"/>
              <a:gd name="connsiteX119" fmla="*/ 187336 w 591029"/>
              <a:gd name="connsiteY119" fmla="*/ 182154 h 578851"/>
              <a:gd name="connsiteX120" fmla="*/ 201846 w 591029"/>
              <a:gd name="connsiteY120" fmla="*/ 182154 h 578851"/>
              <a:gd name="connsiteX121" fmla="*/ 201846 w 591029"/>
              <a:gd name="connsiteY121" fmla="*/ 185522 h 578851"/>
              <a:gd name="connsiteX122" fmla="*/ 187336 w 591029"/>
              <a:gd name="connsiteY122" fmla="*/ 185522 h 578851"/>
              <a:gd name="connsiteX123" fmla="*/ 158316 w 591029"/>
              <a:gd name="connsiteY123" fmla="*/ 182154 h 578851"/>
              <a:gd name="connsiteX124" fmla="*/ 172826 w 591029"/>
              <a:gd name="connsiteY124" fmla="*/ 182154 h 578851"/>
              <a:gd name="connsiteX125" fmla="*/ 172826 w 591029"/>
              <a:gd name="connsiteY125" fmla="*/ 185522 h 578851"/>
              <a:gd name="connsiteX126" fmla="*/ 158316 w 591029"/>
              <a:gd name="connsiteY126" fmla="*/ 185522 h 578851"/>
              <a:gd name="connsiteX127" fmla="*/ 130850 w 591029"/>
              <a:gd name="connsiteY127" fmla="*/ 182154 h 578851"/>
              <a:gd name="connsiteX128" fmla="*/ 145360 w 591029"/>
              <a:gd name="connsiteY128" fmla="*/ 182154 h 578851"/>
              <a:gd name="connsiteX129" fmla="*/ 145360 w 591029"/>
              <a:gd name="connsiteY129" fmla="*/ 185522 h 578851"/>
              <a:gd name="connsiteX130" fmla="*/ 130850 w 591029"/>
              <a:gd name="connsiteY130" fmla="*/ 185522 h 578851"/>
              <a:gd name="connsiteX131" fmla="*/ 101830 w 591029"/>
              <a:gd name="connsiteY131" fmla="*/ 182154 h 578851"/>
              <a:gd name="connsiteX132" fmla="*/ 116340 w 591029"/>
              <a:gd name="connsiteY132" fmla="*/ 182154 h 578851"/>
              <a:gd name="connsiteX133" fmla="*/ 116340 w 591029"/>
              <a:gd name="connsiteY133" fmla="*/ 185522 h 578851"/>
              <a:gd name="connsiteX134" fmla="*/ 101830 w 591029"/>
              <a:gd name="connsiteY134" fmla="*/ 185522 h 578851"/>
              <a:gd name="connsiteX135" fmla="*/ 74364 w 591029"/>
              <a:gd name="connsiteY135" fmla="*/ 182154 h 578851"/>
              <a:gd name="connsiteX136" fmla="*/ 88874 w 591029"/>
              <a:gd name="connsiteY136" fmla="*/ 182154 h 578851"/>
              <a:gd name="connsiteX137" fmla="*/ 88874 w 591029"/>
              <a:gd name="connsiteY137" fmla="*/ 185522 h 578851"/>
              <a:gd name="connsiteX138" fmla="*/ 74364 w 591029"/>
              <a:gd name="connsiteY138" fmla="*/ 185522 h 578851"/>
              <a:gd name="connsiteX139" fmla="*/ 45344 w 591029"/>
              <a:gd name="connsiteY139" fmla="*/ 182154 h 578851"/>
              <a:gd name="connsiteX140" fmla="*/ 59854 w 591029"/>
              <a:gd name="connsiteY140" fmla="*/ 182154 h 578851"/>
              <a:gd name="connsiteX141" fmla="*/ 59854 w 591029"/>
              <a:gd name="connsiteY141" fmla="*/ 185522 h 578851"/>
              <a:gd name="connsiteX142" fmla="*/ 45344 w 591029"/>
              <a:gd name="connsiteY142" fmla="*/ 185522 h 578851"/>
              <a:gd name="connsiteX143" fmla="*/ 287612 w 591029"/>
              <a:gd name="connsiteY143" fmla="*/ 162721 h 578851"/>
              <a:gd name="connsiteX144" fmla="*/ 290721 w 591029"/>
              <a:gd name="connsiteY144" fmla="*/ 162721 h 578851"/>
              <a:gd name="connsiteX145" fmla="*/ 290721 w 591029"/>
              <a:gd name="connsiteY145" fmla="*/ 175676 h 578851"/>
              <a:gd name="connsiteX146" fmla="*/ 287612 w 591029"/>
              <a:gd name="connsiteY146" fmla="*/ 175676 h 578851"/>
              <a:gd name="connsiteX147" fmla="*/ 151838 w 591029"/>
              <a:gd name="connsiteY147" fmla="*/ 159612 h 578851"/>
              <a:gd name="connsiteX148" fmla="*/ 154947 w 591029"/>
              <a:gd name="connsiteY148" fmla="*/ 159612 h 578851"/>
              <a:gd name="connsiteX149" fmla="*/ 154947 w 591029"/>
              <a:gd name="connsiteY149" fmla="*/ 174122 h 578851"/>
              <a:gd name="connsiteX150" fmla="*/ 151838 w 591029"/>
              <a:gd name="connsiteY150" fmla="*/ 174122 h 578851"/>
              <a:gd name="connsiteX151" fmla="*/ 423126 w 591029"/>
              <a:gd name="connsiteY151" fmla="*/ 137069 h 578851"/>
              <a:gd name="connsiteX152" fmla="*/ 426494 w 591029"/>
              <a:gd name="connsiteY152" fmla="*/ 137069 h 578851"/>
              <a:gd name="connsiteX153" fmla="*/ 426494 w 591029"/>
              <a:gd name="connsiteY153" fmla="*/ 150024 h 578851"/>
              <a:gd name="connsiteX154" fmla="*/ 423126 w 591029"/>
              <a:gd name="connsiteY154" fmla="*/ 150024 h 578851"/>
              <a:gd name="connsiteX155" fmla="*/ 287612 w 591029"/>
              <a:gd name="connsiteY155" fmla="*/ 133701 h 578851"/>
              <a:gd name="connsiteX156" fmla="*/ 290721 w 591029"/>
              <a:gd name="connsiteY156" fmla="*/ 133701 h 578851"/>
              <a:gd name="connsiteX157" fmla="*/ 290721 w 591029"/>
              <a:gd name="connsiteY157" fmla="*/ 148211 h 578851"/>
              <a:gd name="connsiteX158" fmla="*/ 287612 w 591029"/>
              <a:gd name="connsiteY158" fmla="*/ 148211 h 578851"/>
              <a:gd name="connsiteX159" fmla="*/ 151838 w 591029"/>
              <a:gd name="connsiteY159" fmla="*/ 132146 h 578851"/>
              <a:gd name="connsiteX160" fmla="*/ 154947 w 591029"/>
              <a:gd name="connsiteY160" fmla="*/ 132146 h 578851"/>
              <a:gd name="connsiteX161" fmla="*/ 154947 w 591029"/>
              <a:gd name="connsiteY161" fmla="*/ 146656 h 578851"/>
              <a:gd name="connsiteX162" fmla="*/ 151838 w 591029"/>
              <a:gd name="connsiteY162" fmla="*/ 146656 h 578851"/>
              <a:gd name="connsiteX163" fmla="*/ 423126 w 591029"/>
              <a:gd name="connsiteY163" fmla="*/ 108049 h 578851"/>
              <a:gd name="connsiteX164" fmla="*/ 426494 w 591029"/>
              <a:gd name="connsiteY164" fmla="*/ 108049 h 578851"/>
              <a:gd name="connsiteX165" fmla="*/ 426494 w 591029"/>
              <a:gd name="connsiteY165" fmla="*/ 122559 h 578851"/>
              <a:gd name="connsiteX166" fmla="*/ 423126 w 591029"/>
              <a:gd name="connsiteY166" fmla="*/ 122559 h 578851"/>
              <a:gd name="connsiteX167" fmla="*/ 287612 w 591029"/>
              <a:gd name="connsiteY167" fmla="*/ 106494 h 578851"/>
              <a:gd name="connsiteX168" fmla="*/ 290721 w 591029"/>
              <a:gd name="connsiteY168" fmla="*/ 106494 h 578851"/>
              <a:gd name="connsiteX169" fmla="*/ 290721 w 591029"/>
              <a:gd name="connsiteY169" fmla="*/ 121004 h 578851"/>
              <a:gd name="connsiteX170" fmla="*/ 287612 w 591029"/>
              <a:gd name="connsiteY170" fmla="*/ 121004 h 578851"/>
              <a:gd name="connsiteX171" fmla="*/ 151838 w 591029"/>
              <a:gd name="connsiteY171" fmla="*/ 104680 h 578851"/>
              <a:gd name="connsiteX172" fmla="*/ 154947 w 591029"/>
              <a:gd name="connsiteY172" fmla="*/ 104680 h 578851"/>
              <a:gd name="connsiteX173" fmla="*/ 154947 w 591029"/>
              <a:gd name="connsiteY173" fmla="*/ 117635 h 578851"/>
              <a:gd name="connsiteX174" fmla="*/ 151838 w 591029"/>
              <a:gd name="connsiteY174" fmla="*/ 117635 h 578851"/>
              <a:gd name="connsiteX175" fmla="*/ 423126 w 591029"/>
              <a:gd name="connsiteY175" fmla="*/ 80583 h 578851"/>
              <a:gd name="connsiteX176" fmla="*/ 426494 w 591029"/>
              <a:gd name="connsiteY176" fmla="*/ 80583 h 578851"/>
              <a:gd name="connsiteX177" fmla="*/ 426494 w 591029"/>
              <a:gd name="connsiteY177" fmla="*/ 93538 h 578851"/>
              <a:gd name="connsiteX178" fmla="*/ 423126 w 591029"/>
              <a:gd name="connsiteY178" fmla="*/ 93538 h 578851"/>
              <a:gd name="connsiteX179" fmla="*/ 287612 w 591029"/>
              <a:gd name="connsiteY179" fmla="*/ 79028 h 578851"/>
              <a:gd name="connsiteX180" fmla="*/ 290721 w 591029"/>
              <a:gd name="connsiteY180" fmla="*/ 79028 h 578851"/>
              <a:gd name="connsiteX181" fmla="*/ 290721 w 591029"/>
              <a:gd name="connsiteY181" fmla="*/ 93538 h 578851"/>
              <a:gd name="connsiteX182" fmla="*/ 287612 w 591029"/>
              <a:gd name="connsiteY182" fmla="*/ 93538 h 578851"/>
              <a:gd name="connsiteX183" fmla="*/ 151838 w 591029"/>
              <a:gd name="connsiteY183" fmla="*/ 75660 h 578851"/>
              <a:gd name="connsiteX184" fmla="*/ 154947 w 591029"/>
              <a:gd name="connsiteY184" fmla="*/ 75660 h 578851"/>
              <a:gd name="connsiteX185" fmla="*/ 154947 w 591029"/>
              <a:gd name="connsiteY185" fmla="*/ 90170 h 578851"/>
              <a:gd name="connsiteX186" fmla="*/ 151838 w 591029"/>
              <a:gd name="connsiteY186" fmla="*/ 90170 h 578851"/>
              <a:gd name="connsiteX187" fmla="*/ 423126 w 591029"/>
              <a:gd name="connsiteY187" fmla="*/ 51563 h 578851"/>
              <a:gd name="connsiteX188" fmla="*/ 426494 w 591029"/>
              <a:gd name="connsiteY188" fmla="*/ 51563 h 578851"/>
              <a:gd name="connsiteX189" fmla="*/ 426494 w 591029"/>
              <a:gd name="connsiteY189" fmla="*/ 66073 h 578851"/>
              <a:gd name="connsiteX190" fmla="*/ 423126 w 591029"/>
              <a:gd name="connsiteY190" fmla="*/ 66073 h 578851"/>
              <a:gd name="connsiteX191" fmla="*/ 287612 w 591029"/>
              <a:gd name="connsiteY191" fmla="*/ 51563 h 578851"/>
              <a:gd name="connsiteX192" fmla="*/ 290721 w 591029"/>
              <a:gd name="connsiteY192" fmla="*/ 51563 h 578851"/>
              <a:gd name="connsiteX193" fmla="*/ 290721 w 591029"/>
              <a:gd name="connsiteY193" fmla="*/ 66073 h 578851"/>
              <a:gd name="connsiteX194" fmla="*/ 287612 w 591029"/>
              <a:gd name="connsiteY194" fmla="*/ 66073 h 578851"/>
              <a:gd name="connsiteX195" fmla="*/ 151838 w 591029"/>
              <a:gd name="connsiteY195" fmla="*/ 48454 h 578851"/>
              <a:gd name="connsiteX196" fmla="*/ 154947 w 591029"/>
              <a:gd name="connsiteY196" fmla="*/ 48454 h 578851"/>
              <a:gd name="connsiteX197" fmla="*/ 154947 w 591029"/>
              <a:gd name="connsiteY197" fmla="*/ 62964 h 578851"/>
              <a:gd name="connsiteX198" fmla="*/ 151838 w 591029"/>
              <a:gd name="connsiteY198" fmla="*/ 62964 h 578851"/>
              <a:gd name="connsiteX199" fmla="*/ 584551 w 591029"/>
              <a:gd name="connsiteY199" fmla="*/ 46640 h 578851"/>
              <a:gd name="connsiteX200" fmla="*/ 591029 w 591029"/>
              <a:gd name="connsiteY200" fmla="*/ 46640 h 578851"/>
              <a:gd name="connsiteX201" fmla="*/ 591029 w 591029"/>
              <a:gd name="connsiteY201" fmla="*/ 50008 h 578851"/>
              <a:gd name="connsiteX202" fmla="*/ 584551 w 591029"/>
              <a:gd name="connsiteY202" fmla="*/ 50008 h 578851"/>
              <a:gd name="connsiteX203" fmla="*/ 500600 w 591029"/>
              <a:gd name="connsiteY203" fmla="*/ 46640 h 578851"/>
              <a:gd name="connsiteX204" fmla="*/ 515110 w 591029"/>
              <a:gd name="connsiteY204" fmla="*/ 46640 h 578851"/>
              <a:gd name="connsiteX205" fmla="*/ 515110 w 591029"/>
              <a:gd name="connsiteY205" fmla="*/ 50008 h 578851"/>
              <a:gd name="connsiteX206" fmla="*/ 500600 w 591029"/>
              <a:gd name="connsiteY206" fmla="*/ 50008 h 578851"/>
              <a:gd name="connsiteX207" fmla="*/ 473134 w 591029"/>
              <a:gd name="connsiteY207" fmla="*/ 46640 h 578851"/>
              <a:gd name="connsiteX208" fmla="*/ 487644 w 591029"/>
              <a:gd name="connsiteY208" fmla="*/ 46640 h 578851"/>
              <a:gd name="connsiteX209" fmla="*/ 487644 w 591029"/>
              <a:gd name="connsiteY209" fmla="*/ 50008 h 578851"/>
              <a:gd name="connsiteX210" fmla="*/ 473134 w 591029"/>
              <a:gd name="connsiteY210" fmla="*/ 50008 h 578851"/>
              <a:gd name="connsiteX211" fmla="*/ 444114 w 591029"/>
              <a:gd name="connsiteY211" fmla="*/ 46640 h 578851"/>
              <a:gd name="connsiteX212" fmla="*/ 458624 w 591029"/>
              <a:gd name="connsiteY212" fmla="*/ 46640 h 578851"/>
              <a:gd name="connsiteX213" fmla="*/ 458624 w 591029"/>
              <a:gd name="connsiteY213" fmla="*/ 50008 h 578851"/>
              <a:gd name="connsiteX214" fmla="*/ 444114 w 591029"/>
              <a:gd name="connsiteY214" fmla="*/ 50008 h 578851"/>
              <a:gd name="connsiteX215" fmla="*/ 416648 w 591029"/>
              <a:gd name="connsiteY215" fmla="*/ 46640 h 578851"/>
              <a:gd name="connsiteX216" fmla="*/ 431158 w 591029"/>
              <a:gd name="connsiteY216" fmla="*/ 46640 h 578851"/>
              <a:gd name="connsiteX217" fmla="*/ 431158 w 591029"/>
              <a:gd name="connsiteY217" fmla="*/ 50008 h 578851"/>
              <a:gd name="connsiteX218" fmla="*/ 416648 w 591029"/>
              <a:gd name="connsiteY218" fmla="*/ 50008 h 578851"/>
              <a:gd name="connsiteX219" fmla="*/ 389183 w 591029"/>
              <a:gd name="connsiteY219" fmla="*/ 46640 h 578851"/>
              <a:gd name="connsiteX220" fmla="*/ 402138 w 591029"/>
              <a:gd name="connsiteY220" fmla="*/ 46640 h 578851"/>
              <a:gd name="connsiteX221" fmla="*/ 402138 w 591029"/>
              <a:gd name="connsiteY221" fmla="*/ 50008 h 578851"/>
              <a:gd name="connsiteX222" fmla="*/ 389183 w 591029"/>
              <a:gd name="connsiteY222" fmla="*/ 50008 h 578851"/>
              <a:gd name="connsiteX223" fmla="*/ 360162 w 591029"/>
              <a:gd name="connsiteY223" fmla="*/ 46640 h 578851"/>
              <a:gd name="connsiteX224" fmla="*/ 374672 w 591029"/>
              <a:gd name="connsiteY224" fmla="*/ 46640 h 578851"/>
              <a:gd name="connsiteX225" fmla="*/ 374672 w 591029"/>
              <a:gd name="connsiteY225" fmla="*/ 50008 h 578851"/>
              <a:gd name="connsiteX226" fmla="*/ 360162 w 591029"/>
              <a:gd name="connsiteY226" fmla="*/ 50008 h 578851"/>
              <a:gd name="connsiteX227" fmla="*/ 332697 w 591029"/>
              <a:gd name="connsiteY227" fmla="*/ 46640 h 578851"/>
              <a:gd name="connsiteX228" fmla="*/ 347207 w 591029"/>
              <a:gd name="connsiteY228" fmla="*/ 46640 h 578851"/>
              <a:gd name="connsiteX229" fmla="*/ 347207 w 591029"/>
              <a:gd name="connsiteY229" fmla="*/ 50008 h 578851"/>
              <a:gd name="connsiteX230" fmla="*/ 332697 w 591029"/>
              <a:gd name="connsiteY230" fmla="*/ 50008 h 578851"/>
              <a:gd name="connsiteX231" fmla="*/ 303676 w 591029"/>
              <a:gd name="connsiteY231" fmla="*/ 46640 h 578851"/>
              <a:gd name="connsiteX232" fmla="*/ 318186 w 591029"/>
              <a:gd name="connsiteY232" fmla="*/ 46640 h 578851"/>
              <a:gd name="connsiteX233" fmla="*/ 318186 w 591029"/>
              <a:gd name="connsiteY233" fmla="*/ 50008 h 578851"/>
              <a:gd name="connsiteX234" fmla="*/ 303676 w 591029"/>
              <a:gd name="connsiteY234" fmla="*/ 50008 h 578851"/>
              <a:gd name="connsiteX235" fmla="*/ 276211 w 591029"/>
              <a:gd name="connsiteY235" fmla="*/ 46640 h 578851"/>
              <a:gd name="connsiteX236" fmla="*/ 290721 w 591029"/>
              <a:gd name="connsiteY236" fmla="*/ 46640 h 578851"/>
              <a:gd name="connsiteX237" fmla="*/ 290721 w 591029"/>
              <a:gd name="connsiteY237" fmla="*/ 50008 h 578851"/>
              <a:gd name="connsiteX238" fmla="*/ 276211 w 591029"/>
              <a:gd name="connsiteY238" fmla="*/ 50008 h 578851"/>
              <a:gd name="connsiteX239" fmla="*/ 248745 w 591029"/>
              <a:gd name="connsiteY239" fmla="*/ 46640 h 578851"/>
              <a:gd name="connsiteX240" fmla="*/ 261700 w 591029"/>
              <a:gd name="connsiteY240" fmla="*/ 46640 h 578851"/>
              <a:gd name="connsiteX241" fmla="*/ 261700 w 591029"/>
              <a:gd name="connsiteY241" fmla="*/ 50008 h 578851"/>
              <a:gd name="connsiteX242" fmla="*/ 248745 w 591029"/>
              <a:gd name="connsiteY242" fmla="*/ 50008 h 578851"/>
              <a:gd name="connsiteX243" fmla="*/ 219725 w 591029"/>
              <a:gd name="connsiteY243" fmla="*/ 46640 h 578851"/>
              <a:gd name="connsiteX244" fmla="*/ 234235 w 591029"/>
              <a:gd name="connsiteY244" fmla="*/ 46640 h 578851"/>
              <a:gd name="connsiteX245" fmla="*/ 234235 w 591029"/>
              <a:gd name="connsiteY245" fmla="*/ 50008 h 578851"/>
              <a:gd name="connsiteX246" fmla="*/ 219725 w 591029"/>
              <a:gd name="connsiteY246" fmla="*/ 50008 h 578851"/>
              <a:gd name="connsiteX247" fmla="*/ 192259 w 591029"/>
              <a:gd name="connsiteY247" fmla="*/ 46640 h 578851"/>
              <a:gd name="connsiteX248" fmla="*/ 206769 w 591029"/>
              <a:gd name="connsiteY248" fmla="*/ 46640 h 578851"/>
              <a:gd name="connsiteX249" fmla="*/ 206769 w 591029"/>
              <a:gd name="connsiteY249" fmla="*/ 50008 h 578851"/>
              <a:gd name="connsiteX250" fmla="*/ 192259 w 591029"/>
              <a:gd name="connsiteY250" fmla="*/ 50008 h 578851"/>
              <a:gd name="connsiteX251" fmla="*/ 163239 w 591029"/>
              <a:gd name="connsiteY251" fmla="*/ 46640 h 578851"/>
              <a:gd name="connsiteX252" fmla="*/ 177749 w 591029"/>
              <a:gd name="connsiteY252" fmla="*/ 46640 h 578851"/>
              <a:gd name="connsiteX253" fmla="*/ 177749 w 591029"/>
              <a:gd name="connsiteY253" fmla="*/ 50008 h 578851"/>
              <a:gd name="connsiteX254" fmla="*/ 163239 w 591029"/>
              <a:gd name="connsiteY254" fmla="*/ 50008 h 578851"/>
              <a:gd name="connsiteX255" fmla="*/ 135773 w 591029"/>
              <a:gd name="connsiteY255" fmla="*/ 46640 h 578851"/>
              <a:gd name="connsiteX256" fmla="*/ 150283 w 591029"/>
              <a:gd name="connsiteY256" fmla="*/ 46640 h 578851"/>
              <a:gd name="connsiteX257" fmla="*/ 150283 w 591029"/>
              <a:gd name="connsiteY257" fmla="*/ 50008 h 578851"/>
              <a:gd name="connsiteX258" fmla="*/ 135773 w 591029"/>
              <a:gd name="connsiteY258" fmla="*/ 50008 h 578851"/>
              <a:gd name="connsiteX259" fmla="*/ 108308 w 591029"/>
              <a:gd name="connsiteY259" fmla="*/ 46640 h 578851"/>
              <a:gd name="connsiteX260" fmla="*/ 121004 w 591029"/>
              <a:gd name="connsiteY260" fmla="*/ 46640 h 578851"/>
              <a:gd name="connsiteX261" fmla="*/ 121004 w 591029"/>
              <a:gd name="connsiteY261" fmla="*/ 50008 h 578851"/>
              <a:gd name="connsiteX262" fmla="*/ 108308 w 591029"/>
              <a:gd name="connsiteY262" fmla="*/ 50008 h 578851"/>
              <a:gd name="connsiteX263" fmla="*/ 79028 w 591029"/>
              <a:gd name="connsiteY263" fmla="*/ 46640 h 578851"/>
              <a:gd name="connsiteX264" fmla="*/ 93797 w 591029"/>
              <a:gd name="connsiteY264" fmla="*/ 46640 h 578851"/>
              <a:gd name="connsiteX265" fmla="*/ 93797 w 591029"/>
              <a:gd name="connsiteY265" fmla="*/ 50008 h 578851"/>
              <a:gd name="connsiteX266" fmla="*/ 79028 w 591029"/>
              <a:gd name="connsiteY266" fmla="*/ 50008 h 578851"/>
              <a:gd name="connsiteX267" fmla="*/ 51563 w 591029"/>
              <a:gd name="connsiteY267" fmla="*/ 46640 h 578851"/>
              <a:gd name="connsiteX268" fmla="*/ 66332 w 591029"/>
              <a:gd name="connsiteY268" fmla="*/ 46640 h 578851"/>
              <a:gd name="connsiteX269" fmla="*/ 66332 w 591029"/>
              <a:gd name="connsiteY269" fmla="*/ 50008 h 578851"/>
              <a:gd name="connsiteX270" fmla="*/ 51563 w 591029"/>
              <a:gd name="connsiteY270" fmla="*/ 50008 h 578851"/>
              <a:gd name="connsiteX271" fmla="*/ 30575 w 591029"/>
              <a:gd name="connsiteY271" fmla="*/ 46640 h 578851"/>
              <a:gd name="connsiteX272" fmla="*/ 37053 w 591029"/>
              <a:gd name="connsiteY272" fmla="*/ 46640 h 578851"/>
              <a:gd name="connsiteX273" fmla="*/ 37053 w 591029"/>
              <a:gd name="connsiteY273" fmla="*/ 50008 h 578851"/>
              <a:gd name="connsiteX274" fmla="*/ 30575 w 591029"/>
              <a:gd name="connsiteY274" fmla="*/ 50008 h 578851"/>
              <a:gd name="connsiteX275" fmla="*/ 423126 w 591029"/>
              <a:gd name="connsiteY275" fmla="*/ 24097 h 578851"/>
              <a:gd name="connsiteX276" fmla="*/ 426494 w 591029"/>
              <a:gd name="connsiteY276" fmla="*/ 24097 h 578851"/>
              <a:gd name="connsiteX277" fmla="*/ 426494 w 591029"/>
              <a:gd name="connsiteY277" fmla="*/ 37052 h 578851"/>
              <a:gd name="connsiteX278" fmla="*/ 423126 w 591029"/>
              <a:gd name="connsiteY278" fmla="*/ 37052 h 578851"/>
              <a:gd name="connsiteX279" fmla="*/ 287612 w 591029"/>
              <a:gd name="connsiteY279" fmla="*/ 24097 h 578851"/>
              <a:gd name="connsiteX280" fmla="*/ 290721 w 591029"/>
              <a:gd name="connsiteY280" fmla="*/ 24097 h 578851"/>
              <a:gd name="connsiteX281" fmla="*/ 290721 w 591029"/>
              <a:gd name="connsiteY281" fmla="*/ 37052 h 578851"/>
              <a:gd name="connsiteX282" fmla="*/ 287612 w 591029"/>
              <a:gd name="connsiteY282" fmla="*/ 37052 h 578851"/>
              <a:gd name="connsiteX283" fmla="*/ 151838 w 591029"/>
              <a:gd name="connsiteY283" fmla="*/ 20988 h 578851"/>
              <a:gd name="connsiteX284" fmla="*/ 154947 w 591029"/>
              <a:gd name="connsiteY284" fmla="*/ 20988 h 578851"/>
              <a:gd name="connsiteX285" fmla="*/ 154947 w 591029"/>
              <a:gd name="connsiteY285" fmla="*/ 35498 h 578851"/>
              <a:gd name="connsiteX286" fmla="*/ 151838 w 591029"/>
              <a:gd name="connsiteY286" fmla="*/ 35498 h 578851"/>
              <a:gd name="connsiteX287" fmla="*/ 423126 w 591029"/>
              <a:gd name="connsiteY287" fmla="*/ 3109 h 578851"/>
              <a:gd name="connsiteX288" fmla="*/ 426494 w 591029"/>
              <a:gd name="connsiteY288" fmla="*/ 3109 h 578851"/>
              <a:gd name="connsiteX289" fmla="*/ 426494 w 591029"/>
              <a:gd name="connsiteY289" fmla="*/ 9587 h 578851"/>
              <a:gd name="connsiteX290" fmla="*/ 423126 w 591029"/>
              <a:gd name="connsiteY290" fmla="*/ 9587 h 578851"/>
              <a:gd name="connsiteX291" fmla="*/ 287612 w 591029"/>
              <a:gd name="connsiteY291" fmla="*/ 3109 h 578851"/>
              <a:gd name="connsiteX292" fmla="*/ 290721 w 591029"/>
              <a:gd name="connsiteY292" fmla="*/ 3109 h 578851"/>
              <a:gd name="connsiteX293" fmla="*/ 290721 w 591029"/>
              <a:gd name="connsiteY293" fmla="*/ 9587 h 578851"/>
              <a:gd name="connsiteX294" fmla="*/ 287612 w 591029"/>
              <a:gd name="connsiteY294" fmla="*/ 9587 h 578851"/>
              <a:gd name="connsiteX295" fmla="*/ 0 w 591029"/>
              <a:gd name="connsiteY295" fmla="*/ 1555 h 578851"/>
              <a:gd name="connsiteX296" fmla="*/ 27458 w 591029"/>
              <a:gd name="connsiteY296" fmla="*/ 1555 h 578851"/>
              <a:gd name="connsiteX297" fmla="*/ 27458 w 591029"/>
              <a:gd name="connsiteY297" fmla="*/ 182162 h 578851"/>
              <a:gd name="connsiteX298" fmla="*/ 32303 w 591029"/>
              <a:gd name="connsiteY298" fmla="*/ 182162 h 578851"/>
              <a:gd name="connsiteX299" fmla="*/ 32303 w 591029"/>
              <a:gd name="connsiteY299" fmla="*/ 185387 h 578851"/>
              <a:gd name="connsiteX300" fmla="*/ 27458 w 591029"/>
              <a:gd name="connsiteY300" fmla="*/ 185387 h 578851"/>
              <a:gd name="connsiteX301" fmla="*/ 27458 w 591029"/>
              <a:gd name="connsiteY301" fmla="*/ 419208 h 578851"/>
              <a:gd name="connsiteX302" fmla="*/ 151825 w 591029"/>
              <a:gd name="connsiteY302" fmla="*/ 361156 h 578851"/>
              <a:gd name="connsiteX303" fmla="*/ 151825 w 591029"/>
              <a:gd name="connsiteY303" fmla="*/ 354705 h 578851"/>
              <a:gd name="connsiteX304" fmla="*/ 155056 w 591029"/>
              <a:gd name="connsiteY304" fmla="*/ 354705 h 578851"/>
              <a:gd name="connsiteX305" fmla="*/ 155056 w 591029"/>
              <a:gd name="connsiteY305" fmla="*/ 359543 h 578851"/>
              <a:gd name="connsiteX306" fmla="*/ 256811 w 591029"/>
              <a:gd name="connsiteY306" fmla="*/ 312779 h 578851"/>
              <a:gd name="connsiteX307" fmla="*/ 250351 w 591029"/>
              <a:gd name="connsiteY307" fmla="*/ 312779 h 578851"/>
              <a:gd name="connsiteX308" fmla="*/ 250351 w 591029"/>
              <a:gd name="connsiteY308" fmla="*/ 309554 h 578851"/>
              <a:gd name="connsiteX309" fmla="*/ 263272 w 591029"/>
              <a:gd name="connsiteY309" fmla="*/ 309554 h 578851"/>
              <a:gd name="connsiteX310" fmla="*/ 319803 w 591029"/>
              <a:gd name="connsiteY310" fmla="*/ 283753 h 578851"/>
              <a:gd name="connsiteX311" fmla="*/ 423173 w 591029"/>
              <a:gd name="connsiteY311" fmla="*/ 169261 h 578851"/>
              <a:gd name="connsiteX312" fmla="*/ 423173 w 591029"/>
              <a:gd name="connsiteY312" fmla="*/ 164423 h 578851"/>
              <a:gd name="connsiteX313" fmla="*/ 426404 w 591029"/>
              <a:gd name="connsiteY313" fmla="*/ 164423 h 578851"/>
              <a:gd name="connsiteX314" fmla="*/ 531389 w 591029"/>
              <a:gd name="connsiteY314" fmla="*/ 49932 h 578851"/>
              <a:gd name="connsiteX315" fmla="*/ 529774 w 591029"/>
              <a:gd name="connsiteY315" fmla="*/ 49932 h 578851"/>
              <a:gd name="connsiteX316" fmla="*/ 529774 w 591029"/>
              <a:gd name="connsiteY316" fmla="*/ 46707 h 578851"/>
              <a:gd name="connsiteX317" fmla="*/ 534620 w 591029"/>
              <a:gd name="connsiteY317" fmla="*/ 46707 h 578851"/>
              <a:gd name="connsiteX318" fmla="*/ 537850 w 591029"/>
              <a:gd name="connsiteY318" fmla="*/ 41869 h 578851"/>
              <a:gd name="connsiteX319" fmla="*/ 520083 w 591029"/>
              <a:gd name="connsiteY319" fmla="*/ 25743 h 578851"/>
              <a:gd name="connsiteX320" fmla="*/ 574999 w 591029"/>
              <a:gd name="connsiteY320" fmla="*/ 12843 h 578851"/>
              <a:gd name="connsiteX321" fmla="*/ 566923 w 591029"/>
              <a:gd name="connsiteY321" fmla="*/ 46707 h 578851"/>
              <a:gd name="connsiteX322" fmla="*/ 571768 w 591029"/>
              <a:gd name="connsiteY322" fmla="*/ 46707 h 578851"/>
              <a:gd name="connsiteX323" fmla="*/ 571768 w 591029"/>
              <a:gd name="connsiteY323" fmla="*/ 49932 h 578851"/>
              <a:gd name="connsiteX324" fmla="*/ 566923 w 591029"/>
              <a:gd name="connsiteY324" fmla="*/ 49932 h 578851"/>
              <a:gd name="connsiteX325" fmla="*/ 562077 w 591029"/>
              <a:gd name="connsiteY325" fmla="*/ 67670 h 578851"/>
              <a:gd name="connsiteX326" fmla="*/ 557232 w 591029"/>
              <a:gd name="connsiteY326" fmla="*/ 62832 h 578851"/>
              <a:gd name="connsiteX327" fmla="*/ 555617 w 591029"/>
              <a:gd name="connsiteY327" fmla="*/ 62832 h 578851"/>
              <a:gd name="connsiteX328" fmla="*/ 555617 w 591029"/>
              <a:gd name="connsiteY328" fmla="*/ 59607 h 578851"/>
              <a:gd name="connsiteX329" fmla="*/ 547541 w 591029"/>
              <a:gd name="connsiteY329" fmla="*/ 51544 h 578851"/>
              <a:gd name="connsiteX330" fmla="*/ 326263 w 591029"/>
              <a:gd name="connsiteY330" fmla="*/ 296653 h 578851"/>
              <a:gd name="connsiteX331" fmla="*/ 292345 w 591029"/>
              <a:gd name="connsiteY331" fmla="*/ 312779 h 578851"/>
              <a:gd name="connsiteX332" fmla="*/ 290730 w 591029"/>
              <a:gd name="connsiteY332" fmla="*/ 312779 h 578851"/>
              <a:gd name="connsiteX333" fmla="*/ 290730 w 591029"/>
              <a:gd name="connsiteY333" fmla="*/ 314391 h 578851"/>
              <a:gd name="connsiteX334" fmla="*/ 289114 w 591029"/>
              <a:gd name="connsiteY334" fmla="*/ 314391 h 578851"/>
              <a:gd name="connsiteX335" fmla="*/ 27458 w 591029"/>
              <a:gd name="connsiteY335" fmla="*/ 433721 h 578851"/>
              <a:gd name="connsiteX336" fmla="*/ 27458 w 591029"/>
              <a:gd name="connsiteY336" fmla="*/ 446621 h 578851"/>
              <a:gd name="connsiteX337" fmla="*/ 30688 w 591029"/>
              <a:gd name="connsiteY337" fmla="*/ 445009 h 578851"/>
              <a:gd name="connsiteX338" fmla="*/ 151825 w 591029"/>
              <a:gd name="connsiteY338" fmla="*/ 390182 h 578851"/>
              <a:gd name="connsiteX339" fmla="*/ 151825 w 591029"/>
              <a:gd name="connsiteY339" fmla="*/ 383731 h 578851"/>
              <a:gd name="connsiteX340" fmla="*/ 155056 w 591029"/>
              <a:gd name="connsiteY340" fmla="*/ 383731 h 578851"/>
              <a:gd name="connsiteX341" fmla="*/ 155056 w 591029"/>
              <a:gd name="connsiteY341" fmla="*/ 388569 h 578851"/>
              <a:gd name="connsiteX342" fmla="*/ 287499 w 591029"/>
              <a:gd name="connsiteY342" fmla="*/ 330517 h 578851"/>
              <a:gd name="connsiteX343" fmla="*/ 287499 w 591029"/>
              <a:gd name="connsiteY343" fmla="*/ 327292 h 578851"/>
              <a:gd name="connsiteX344" fmla="*/ 290730 w 591029"/>
              <a:gd name="connsiteY344" fmla="*/ 327292 h 578851"/>
              <a:gd name="connsiteX345" fmla="*/ 290730 w 591029"/>
              <a:gd name="connsiteY345" fmla="*/ 328904 h 578851"/>
              <a:gd name="connsiteX346" fmla="*/ 332724 w 591029"/>
              <a:gd name="connsiteY346" fmla="*/ 309554 h 578851"/>
              <a:gd name="connsiteX347" fmla="*/ 447401 w 591029"/>
              <a:gd name="connsiteY347" fmla="*/ 185387 h 578851"/>
              <a:gd name="connsiteX348" fmla="*/ 440940 w 591029"/>
              <a:gd name="connsiteY348" fmla="*/ 185387 h 578851"/>
              <a:gd name="connsiteX349" fmla="*/ 440940 w 591029"/>
              <a:gd name="connsiteY349" fmla="*/ 182162 h 578851"/>
              <a:gd name="connsiteX350" fmla="*/ 450631 w 591029"/>
              <a:gd name="connsiteY350" fmla="*/ 182162 h 578851"/>
              <a:gd name="connsiteX351" fmla="*/ 557232 w 591029"/>
              <a:gd name="connsiteY351" fmla="*/ 66057 h 578851"/>
              <a:gd name="connsiteX352" fmla="*/ 557232 w 591029"/>
              <a:gd name="connsiteY352" fmla="*/ 75733 h 578851"/>
              <a:gd name="connsiteX353" fmla="*/ 558847 w 591029"/>
              <a:gd name="connsiteY353" fmla="*/ 75733 h 578851"/>
              <a:gd name="connsiteX354" fmla="*/ 558847 w 591029"/>
              <a:gd name="connsiteY354" fmla="*/ 90246 h 578851"/>
              <a:gd name="connsiteX355" fmla="*/ 557232 w 591029"/>
              <a:gd name="connsiteY355" fmla="*/ 90246 h 578851"/>
              <a:gd name="connsiteX356" fmla="*/ 557232 w 591029"/>
              <a:gd name="connsiteY356" fmla="*/ 104759 h 578851"/>
              <a:gd name="connsiteX357" fmla="*/ 558847 w 591029"/>
              <a:gd name="connsiteY357" fmla="*/ 104759 h 578851"/>
              <a:gd name="connsiteX358" fmla="*/ 558847 w 591029"/>
              <a:gd name="connsiteY358" fmla="*/ 117659 h 578851"/>
              <a:gd name="connsiteX359" fmla="*/ 557232 w 591029"/>
              <a:gd name="connsiteY359" fmla="*/ 117659 h 578851"/>
              <a:gd name="connsiteX360" fmla="*/ 557232 w 591029"/>
              <a:gd name="connsiteY360" fmla="*/ 132172 h 578851"/>
              <a:gd name="connsiteX361" fmla="*/ 558847 w 591029"/>
              <a:gd name="connsiteY361" fmla="*/ 132172 h 578851"/>
              <a:gd name="connsiteX362" fmla="*/ 558847 w 591029"/>
              <a:gd name="connsiteY362" fmla="*/ 146685 h 578851"/>
              <a:gd name="connsiteX363" fmla="*/ 557232 w 591029"/>
              <a:gd name="connsiteY363" fmla="*/ 146685 h 578851"/>
              <a:gd name="connsiteX364" fmla="*/ 557232 w 591029"/>
              <a:gd name="connsiteY364" fmla="*/ 161198 h 578851"/>
              <a:gd name="connsiteX365" fmla="*/ 558847 w 591029"/>
              <a:gd name="connsiteY365" fmla="*/ 161198 h 578851"/>
              <a:gd name="connsiteX366" fmla="*/ 558847 w 591029"/>
              <a:gd name="connsiteY366" fmla="*/ 174099 h 578851"/>
              <a:gd name="connsiteX367" fmla="*/ 557232 w 591029"/>
              <a:gd name="connsiteY367" fmla="*/ 174099 h 578851"/>
              <a:gd name="connsiteX368" fmla="*/ 557232 w 591029"/>
              <a:gd name="connsiteY368" fmla="*/ 182162 h 578851"/>
              <a:gd name="connsiteX369" fmla="*/ 568538 w 591029"/>
              <a:gd name="connsiteY369" fmla="*/ 182162 h 578851"/>
              <a:gd name="connsiteX370" fmla="*/ 568538 w 591029"/>
              <a:gd name="connsiteY370" fmla="*/ 185387 h 578851"/>
              <a:gd name="connsiteX371" fmla="*/ 557232 w 591029"/>
              <a:gd name="connsiteY371" fmla="*/ 185387 h 578851"/>
              <a:gd name="connsiteX372" fmla="*/ 557232 w 591029"/>
              <a:gd name="connsiteY372" fmla="*/ 188612 h 578851"/>
              <a:gd name="connsiteX373" fmla="*/ 558847 w 591029"/>
              <a:gd name="connsiteY373" fmla="*/ 188612 h 578851"/>
              <a:gd name="connsiteX374" fmla="*/ 558847 w 591029"/>
              <a:gd name="connsiteY374" fmla="*/ 203125 h 578851"/>
              <a:gd name="connsiteX375" fmla="*/ 557232 w 591029"/>
              <a:gd name="connsiteY375" fmla="*/ 203125 h 578851"/>
              <a:gd name="connsiteX376" fmla="*/ 557232 w 591029"/>
              <a:gd name="connsiteY376" fmla="*/ 216025 h 578851"/>
              <a:gd name="connsiteX377" fmla="*/ 558847 w 591029"/>
              <a:gd name="connsiteY377" fmla="*/ 216025 h 578851"/>
              <a:gd name="connsiteX378" fmla="*/ 558847 w 591029"/>
              <a:gd name="connsiteY378" fmla="*/ 230538 h 578851"/>
              <a:gd name="connsiteX379" fmla="*/ 557232 w 591029"/>
              <a:gd name="connsiteY379" fmla="*/ 230538 h 578851"/>
              <a:gd name="connsiteX380" fmla="*/ 557232 w 591029"/>
              <a:gd name="connsiteY380" fmla="*/ 245051 h 578851"/>
              <a:gd name="connsiteX381" fmla="*/ 558847 w 591029"/>
              <a:gd name="connsiteY381" fmla="*/ 245051 h 578851"/>
              <a:gd name="connsiteX382" fmla="*/ 558847 w 591029"/>
              <a:gd name="connsiteY382" fmla="*/ 257952 h 578851"/>
              <a:gd name="connsiteX383" fmla="*/ 557232 w 591029"/>
              <a:gd name="connsiteY383" fmla="*/ 257952 h 578851"/>
              <a:gd name="connsiteX384" fmla="*/ 557232 w 591029"/>
              <a:gd name="connsiteY384" fmla="*/ 272465 h 578851"/>
              <a:gd name="connsiteX385" fmla="*/ 558847 w 591029"/>
              <a:gd name="connsiteY385" fmla="*/ 272465 h 578851"/>
              <a:gd name="connsiteX386" fmla="*/ 558847 w 591029"/>
              <a:gd name="connsiteY386" fmla="*/ 286978 h 578851"/>
              <a:gd name="connsiteX387" fmla="*/ 557232 w 591029"/>
              <a:gd name="connsiteY387" fmla="*/ 286978 h 578851"/>
              <a:gd name="connsiteX388" fmla="*/ 557232 w 591029"/>
              <a:gd name="connsiteY388" fmla="*/ 301491 h 578851"/>
              <a:gd name="connsiteX389" fmla="*/ 558847 w 591029"/>
              <a:gd name="connsiteY389" fmla="*/ 301491 h 578851"/>
              <a:gd name="connsiteX390" fmla="*/ 558847 w 591029"/>
              <a:gd name="connsiteY390" fmla="*/ 309554 h 578851"/>
              <a:gd name="connsiteX391" fmla="*/ 568538 w 591029"/>
              <a:gd name="connsiteY391" fmla="*/ 309554 h 578851"/>
              <a:gd name="connsiteX392" fmla="*/ 568538 w 591029"/>
              <a:gd name="connsiteY392" fmla="*/ 312779 h 578851"/>
              <a:gd name="connsiteX393" fmla="*/ 558847 w 591029"/>
              <a:gd name="connsiteY393" fmla="*/ 312779 h 578851"/>
              <a:gd name="connsiteX394" fmla="*/ 558847 w 591029"/>
              <a:gd name="connsiteY394" fmla="*/ 314391 h 578851"/>
              <a:gd name="connsiteX395" fmla="*/ 557232 w 591029"/>
              <a:gd name="connsiteY395" fmla="*/ 314391 h 578851"/>
              <a:gd name="connsiteX396" fmla="*/ 557232 w 591029"/>
              <a:gd name="connsiteY396" fmla="*/ 328904 h 578851"/>
              <a:gd name="connsiteX397" fmla="*/ 558847 w 591029"/>
              <a:gd name="connsiteY397" fmla="*/ 328904 h 578851"/>
              <a:gd name="connsiteX398" fmla="*/ 558847 w 591029"/>
              <a:gd name="connsiteY398" fmla="*/ 343417 h 578851"/>
              <a:gd name="connsiteX399" fmla="*/ 557232 w 591029"/>
              <a:gd name="connsiteY399" fmla="*/ 343417 h 578851"/>
              <a:gd name="connsiteX400" fmla="*/ 557232 w 591029"/>
              <a:gd name="connsiteY400" fmla="*/ 356318 h 578851"/>
              <a:gd name="connsiteX401" fmla="*/ 558847 w 591029"/>
              <a:gd name="connsiteY401" fmla="*/ 356318 h 578851"/>
              <a:gd name="connsiteX402" fmla="*/ 558847 w 591029"/>
              <a:gd name="connsiteY402" fmla="*/ 370831 h 578851"/>
              <a:gd name="connsiteX403" fmla="*/ 557232 w 591029"/>
              <a:gd name="connsiteY403" fmla="*/ 370831 h 578851"/>
              <a:gd name="connsiteX404" fmla="*/ 557232 w 591029"/>
              <a:gd name="connsiteY404" fmla="*/ 385344 h 578851"/>
              <a:gd name="connsiteX405" fmla="*/ 558847 w 591029"/>
              <a:gd name="connsiteY405" fmla="*/ 385344 h 578851"/>
              <a:gd name="connsiteX406" fmla="*/ 558847 w 591029"/>
              <a:gd name="connsiteY406" fmla="*/ 398244 h 578851"/>
              <a:gd name="connsiteX407" fmla="*/ 557232 w 591029"/>
              <a:gd name="connsiteY407" fmla="*/ 398244 h 578851"/>
              <a:gd name="connsiteX408" fmla="*/ 557232 w 591029"/>
              <a:gd name="connsiteY408" fmla="*/ 412757 h 578851"/>
              <a:gd name="connsiteX409" fmla="*/ 558847 w 591029"/>
              <a:gd name="connsiteY409" fmla="*/ 412757 h 578851"/>
              <a:gd name="connsiteX410" fmla="*/ 558847 w 591029"/>
              <a:gd name="connsiteY410" fmla="*/ 427270 h 578851"/>
              <a:gd name="connsiteX411" fmla="*/ 557232 w 591029"/>
              <a:gd name="connsiteY411" fmla="*/ 427270 h 578851"/>
              <a:gd name="connsiteX412" fmla="*/ 557232 w 591029"/>
              <a:gd name="connsiteY412" fmla="*/ 441784 h 578851"/>
              <a:gd name="connsiteX413" fmla="*/ 558847 w 591029"/>
              <a:gd name="connsiteY413" fmla="*/ 441784 h 578851"/>
              <a:gd name="connsiteX414" fmla="*/ 558847 w 591029"/>
              <a:gd name="connsiteY414" fmla="*/ 445009 h 578851"/>
              <a:gd name="connsiteX415" fmla="*/ 568538 w 591029"/>
              <a:gd name="connsiteY415" fmla="*/ 445009 h 578851"/>
              <a:gd name="connsiteX416" fmla="*/ 568538 w 591029"/>
              <a:gd name="connsiteY416" fmla="*/ 448234 h 578851"/>
              <a:gd name="connsiteX417" fmla="*/ 558847 w 591029"/>
              <a:gd name="connsiteY417" fmla="*/ 448234 h 578851"/>
              <a:gd name="connsiteX418" fmla="*/ 558847 w 591029"/>
              <a:gd name="connsiteY418" fmla="*/ 454684 h 578851"/>
              <a:gd name="connsiteX419" fmla="*/ 557232 w 591029"/>
              <a:gd name="connsiteY419" fmla="*/ 454684 h 578851"/>
              <a:gd name="connsiteX420" fmla="*/ 557232 w 591029"/>
              <a:gd name="connsiteY420" fmla="*/ 469197 h 578851"/>
              <a:gd name="connsiteX421" fmla="*/ 558847 w 591029"/>
              <a:gd name="connsiteY421" fmla="*/ 469197 h 578851"/>
              <a:gd name="connsiteX422" fmla="*/ 558847 w 591029"/>
              <a:gd name="connsiteY422" fmla="*/ 483710 h 578851"/>
              <a:gd name="connsiteX423" fmla="*/ 557232 w 591029"/>
              <a:gd name="connsiteY423" fmla="*/ 483710 h 578851"/>
              <a:gd name="connsiteX424" fmla="*/ 557232 w 591029"/>
              <a:gd name="connsiteY424" fmla="*/ 496610 h 578851"/>
              <a:gd name="connsiteX425" fmla="*/ 558847 w 591029"/>
              <a:gd name="connsiteY425" fmla="*/ 496610 h 578851"/>
              <a:gd name="connsiteX426" fmla="*/ 558847 w 591029"/>
              <a:gd name="connsiteY426" fmla="*/ 511124 h 578851"/>
              <a:gd name="connsiteX427" fmla="*/ 557232 w 591029"/>
              <a:gd name="connsiteY427" fmla="*/ 511124 h 578851"/>
              <a:gd name="connsiteX428" fmla="*/ 557232 w 591029"/>
              <a:gd name="connsiteY428" fmla="*/ 525637 h 578851"/>
              <a:gd name="connsiteX429" fmla="*/ 558847 w 591029"/>
              <a:gd name="connsiteY429" fmla="*/ 525637 h 578851"/>
              <a:gd name="connsiteX430" fmla="*/ 558847 w 591029"/>
              <a:gd name="connsiteY430" fmla="*/ 540150 h 578851"/>
              <a:gd name="connsiteX431" fmla="*/ 557232 w 591029"/>
              <a:gd name="connsiteY431" fmla="*/ 540150 h 578851"/>
              <a:gd name="connsiteX432" fmla="*/ 557232 w 591029"/>
              <a:gd name="connsiteY432" fmla="*/ 551438 h 578851"/>
              <a:gd name="connsiteX433" fmla="*/ 587920 w 591029"/>
              <a:gd name="connsiteY433" fmla="*/ 551438 h 578851"/>
              <a:gd name="connsiteX434" fmla="*/ 587920 w 591029"/>
              <a:gd name="connsiteY434" fmla="*/ 578851 h 578851"/>
              <a:gd name="connsiteX435" fmla="*/ 0 w 591029"/>
              <a:gd name="connsiteY435" fmla="*/ 578851 h 578851"/>
              <a:gd name="connsiteX436" fmla="*/ 555531 w 591029"/>
              <a:gd name="connsiteY436" fmla="*/ 0 h 578851"/>
              <a:gd name="connsiteX437" fmla="*/ 558899 w 591029"/>
              <a:gd name="connsiteY437" fmla="*/ 0 h 578851"/>
              <a:gd name="connsiteX438" fmla="*/ 558899 w 591029"/>
              <a:gd name="connsiteY438" fmla="*/ 6478 h 578851"/>
              <a:gd name="connsiteX439" fmla="*/ 555531 w 591029"/>
              <a:gd name="connsiteY439" fmla="*/ 6478 h 578851"/>
              <a:gd name="connsiteX440" fmla="*/ 151838 w 591029"/>
              <a:gd name="connsiteY440" fmla="*/ 0 h 578851"/>
              <a:gd name="connsiteX441" fmla="*/ 154947 w 591029"/>
              <a:gd name="connsiteY441" fmla="*/ 0 h 578851"/>
              <a:gd name="connsiteX442" fmla="*/ 154947 w 591029"/>
              <a:gd name="connsiteY442" fmla="*/ 6478 h 578851"/>
              <a:gd name="connsiteX443" fmla="*/ 151838 w 591029"/>
              <a:gd name="connsiteY443" fmla="*/ 6478 h 57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Lst>
            <a:rect l="l" t="t" r="r" b="b"/>
            <a:pathLst>
              <a:path w="591029" h="578851">
                <a:moveTo>
                  <a:pt x="581442" y="444891"/>
                </a:moveTo>
                <a:lnTo>
                  <a:pt x="587920" y="444891"/>
                </a:lnTo>
                <a:lnTo>
                  <a:pt x="587920" y="448259"/>
                </a:lnTo>
                <a:lnTo>
                  <a:pt x="581442" y="448259"/>
                </a:lnTo>
                <a:close/>
                <a:moveTo>
                  <a:pt x="151838" y="327256"/>
                </a:moveTo>
                <a:lnTo>
                  <a:pt x="154947" y="327256"/>
                </a:lnTo>
                <a:lnTo>
                  <a:pt x="154947" y="341766"/>
                </a:lnTo>
                <a:lnTo>
                  <a:pt x="151838" y="341766"/>
                </a:lnTo>
                <a:close/>
                <a:moveTo>
                  <a:pt x="581442" y="309636"/>
                </a:moveTo>
                <a:lnTo>
                  <a:pt x="587920" y="309636"/>
                </a:lnTo>
                <a:lnTo>
                  <a:pt x="587920" y="312745"/>
                </a:lnTo>
                <a:lnTo>
                  <a:pt x="581442" y="312745"/>
                </a:lnTo>
                <a:close/>
                <a:moveTo>
                  <a:pt x="305231" y="309636"/>
                </a:moveTo>
                <a:lnTo>
                  <a:pt x="319741" y="309636"/>
                </a:lnTo>
                <a:lnTo>
                  <a:pt x="319741" y="312745"/>
                </a:lnTo>
                <a:lnTo>
                  <a:pt x="305231" y="312745"/>
                </a:lnTo>
                <a:close/>
                <a:moveTo>
                  <a:pt x="222834" y="309636"/>
                </a:moveTo>
                <a:lnTo>
                  <a:pt x="235789" y="309636"/>
                </a:lnTo>
                <a:lnTo>
                  <a:pt x="235789" y="312745"/>
                </a:lnTo>
                <a:lnTo>
                  <a:pt x="222834" y="312745"/>
                </a:lnTo>
                <a:close/>
                <a:moveTo>
                  <a:pt x="195369" y="309636"/>
                </a:moveTo>
                <a:lnTo>
                  <a:pt x="208324" y="309636"/>
                </a:lnTo>
                <a:lnTo>
                  <a:pt x="208324" y="312745"/>
                </a:lnTo>
                <a:lnTo>
                  <a:pt x="195369" y="312745"/>
                </a:lnTo>
                <a:close/>
                <a:moveTo>
                  <a:pt x="166348" y="309636"/>
                </a:moveTo>
                <a:lnTo>
                  <a:pt x="180858" y="309636"/>
                </a:lnTo>
                <a:lnTo>
                  <a:pt x="180858" y="312745"/>
                </a:lnTo>
                <a:lnTo>
                  <a:pt x="166348" y="312745"/>
                </a:lnTo>
                <a:close/>
                <a:moveTo>
                  <a:pt x="111417" y="309636"/>
                </a:moveTo>
                <a:lnTo>
                  <a:pt x="125927" y="309636"/>
                </a:lnTo>
                <a:lnTo>
                  <a:pt x="125927" y="312745"/>
                </a:lnTo>
                <a:lnTo>
                  <a:pt x="111417" y="312745"/>
                </a:lnTo>
                <a:close/>
                <a:moveTo>
                  <a:pt x="83952" y="309636"/>
                </a:moveTo>
                <a:lnTo>
                  <a:pt x="98462" y="309636"/>
                </a:lnTo>
                <a:lnTo>
                  <a:pt x="98462" y="312745"/>
                </a:lnTo>
                <a:lnTo>
                  <a:pt x="83952" y="312745"/>
                </a:lnTo>
                <a:close/>
                <a:moveTo>
                  <a:pt x="56486" y="309636"/>
                </a:moveTo>
                <a:lnTo>
                  <a:pt x="70996" y="309636"/>
                </a:lnTo>
                <a:lnTo>
                  <a:pt x="70996" y="312745"/>
                </a:lnTo>
                <a:lnTo>
                  <a:pt x="56486" y="312745"/>
                </a:lnTo>
                <a:close/>
                <a:moveTo>
                  <a:pt x="35498" y="309636"/>
                </a:moveTo>
                <a:lnTo>
                  <a:pt x="41976" y="309636"/>
                </a:lnTo>
                <a:lnTo>
                  <a:pt x="41976" y="312745"/>
                </a:lnTo>
                <a:lnTo>
                  <a:pt x="35498" y="312745"/>
                </a:lnTo>
                <a:close/>
                <a:moveTo>
                  <a:pt x="151735" y="299790"/>
                </a:moveTo>
                <a:lnTo>
                  <a:pt x="154948" y="299790"/>
                </a:lnTo>
                <a:lnTo>
                  <a:pt x="154948" y="312745"/>
                </a:lnTo>
                <a:lnTo>
                  <a:pt x="151735" y="312745"/>
                </a:lnTo>
                <a:lnTo>
                  <a:pt x="138883" y="312745"/>
                </a:lnTo>
                <a:lnTo>
                  <a:pt x="138883" y="309506"/>
                </a:lnTo>
                <a:lnTo>
                  <a:pt x="151735" y="309506"/>
                </a:lnTo>
                <a:close/>
                <a:moveTo>
                  <a:pt x="287612" y="272583"/>
                </a:moveTo>
                <a:lnTo>
                  <a:pt x="290721" y="272583"/>
                </a:lnTo>
                <a:lnTo>
                  <a:pt x="290721" y="287093"/>
                </a:lnTo>
                <a:lnTo>
                  <a:pt x="287612" y="287093"/>
                </a:lnTo>
                <a:close/>
                <a:moveTo>
                  <a:pt x="151838" y="270770"/>
                </a:moveTo>
                <a:lnTo>
                  <a:pt x="154947" y="270770"/>
                </a:lnTo>
                <a:lnTo>
                  <a:pt x="154947" y="285280"/>
                </a:lnTo>
                <a:lnTo>
                  <a:pt x="151838" y="285280"/>
                </a:lnTo>
                <a:close/>
                <a:moveTo>
                  <a:pt x="287612" y="245118"/>
                </a:moveTo>
                <a:lnTo>
                  <a:pt x="290721" y="245118"/>
                </a:lnTo>
                <a:lnTo>
                  <a:pt x="290721" y="258073"/>
                </a:lnTo>
                <a:lnTo>
                  <a:pt x="287612" y="258073"/>
                </a:lnTo>
                <a:close/>
                <a:moveTo>
                  <a:pt x="151838" y="243563"/>
                </a:moveTo>
                <a:lnTo>
                  <a:pt x="154947" y="243563"/>
                </a:lnTo>
                <a:lnTo>
                  <a:pt x="154947" y="258073"/>
                </a:lnTo>
                <a:lnTo>
                  <a:pt x="151838" y="258073"/>
                </a:lnTo>
                <a:close/>
                <a:moveTo>
                  <a:pt x="287612" y="217652"/>
                </a:moveTo>
                <a:lnTo>
                  <a:pt x="290721" y="217652"/>
                </a:lnTo>
                <a:lnTo>
                  <a:pt x="290721" y="230607"/>
                </a:lnTo>
                <a:lnTo>
                  <a:pt x="287612" y="230607"/>
                </a:lnTo>
                <a:close/>
                <a:moveTo>
                  <a:pt x="151838" y="216097"/>
                </a:moveTo>
                <a:lnTo>
                  <a:pt x="154947" y="216097"/>
                </a:lnTo>
                <a:lnTo>
                  <a:pt x="154947" y="230607"/>
                </a:lnTo>
                <a:lnTo>
                  <a:pt x="151838" y="230607"/>
                </a:lnTo>
                <a:close/>
                <a:moveTo>
                  <a:pt x="423126" y="193555"/>
                </a:moveTo>
                <a:lnTo>
                  <a:pt x="426494" y="193555"/>
                </a:lnTo>
                <a:lnTo>
                  <a:pt x="426494" y="206251"/>
                </a:lnTo>
                <a:lnTo>
                  <a:pt x="423126" y="206251"/>
                </a:lnTo>
                <a:close/>
                <a:moveTo>
                  <a:pt x="287612" y="190186"/>
                </a:moveTo>
                <a:lnTo>
                  <a:pt x="290721" y="190186"/>
                </a:lnTo>
                <a:lnTo>
                  <a:pt x="290721" y="203141"/>
                </a:lnTo>
                <a:lnTo>
                  <a:pt x="287612" y="203141"/>
                </a:lnTo>
                <a:close/>
                <a:moveTo>
                  <a:pt x="151838" y="188632"/>
                </a:moveTo>
                <a:lnTo>
                  <a:pt x="154947" y="188632"/>
                </a:lnTo>
                <a:lnTo>
                  <a:pt x="154947" y="201587"/>
                </a:lnTo>
                <a:lnTo>
                  <a:pt x="151838" y="201587"/>
                </a:lnTo>
                <a:close/>
                <a:moveTo>
                  <a:pt x="581442" y="182154"/>
                </a:moveTo>
                <a:lnTo>
                  <a:pt x="587920" y="182154"/>
                </a:lnTo>
                <a:lnTo>
                  <a:pt x="587920" y="185522"/>
                </a:lnTo>
                <a:lnTo>
                  <a:pt x="581442" y="185522"/>
                </a:lnTo>
                <a:close/>
                <a:moveTo>
                  <a:pt x="384519" y="182154"/>
                </a:moveTo>
                <a:lnTo>
                  <a:pt x="399029" y="182154"/>
                </a:lnTo>
                <a:lnTo>
                  <a:pt x="399029" y="185522"/>
                </a:lnTo>
                <a:lnTo>
                  <a:pt x="384519" y="185522"/>
                </a:lnTo>
                <a:close/>
                <a:moveTo>
                  <a:pt x="357053" y="182154"/>
                </a:moveTo>
                <a:lnTo>
                  <a:pt x="369749" y="182154"/>
                </a:lnTo>
                <a:lnTo>
                  <a:pt x="369749" y="185522"/>
                </a:lnTo>
                <a:lnTo>
                  <a:pt x="357053" y="185522"/>
                </a:lnTo>
                <a:close/>
                <a:moveTo>
                  <a:pt x="327774" y="182154"/>
                </a:moveTo>
                <a:lnTo>
                  <a:pt x="342284" y="182154"/>
                </a:lnTo>
                <a:lnTo>
                  <a:pt x="342284" y="185522"/>
                </a:lnTo>
                <a:lnTo>
                  <a:pt x="327774" y="185522"/>
                </a:lnTo>
                <a:close/>
                <a:moveTo>
                  <a:pt x="300308" y="182154"/>
                </a:moveTo>
                <a:lnTo>
                  <a:pt x="313263" y="182154"/>
                </a:lnTo>
                <a:lnTo>
                  <a:pt x="313263" y="185522"/>
                </a:lnTo>
                <a:lnTo>
                  <a:pt x="300308" y="185522"/>
                </a:lnTo>
                <a:close/>
                <a:moveTo>
                  <a:pt x="271288" y="182154"/>
                </a:moveTo>
                <a:lnTo>
                  <a:pt x="285798" y="182154"/>
                </a:lnTo>
                <a:lnTo>
                  <a:pt x="285798" y="185522"/>
                </a:lnTo>
                <a:lnTo>
                  <a:pt x="271288" y="185522"/>
                </a:lnTo>
                <a:close/>
                <a:moveTo>
                  <a:pt x="243822" y="182154"/>
                </a:moveTo>
                <a:lnTo>
                  <a:pt x="258332" y="182154"/>
                </a:lnTo>
                <a:lnTo>
                  <a:pt x="258332" y="185522"/>
                </a:lnTo>
                <a:lnTo>
                  <a:pt x="243822" y="185522"/>
                </a:lnTo>
                <a:close/>
                <a:moveTo>
                  <a:pt x="214802" y="182154"/>
                </a:moveTo>
                <a:lnTo>
                  <a:pt x="229312" y="182154"/>
                </a:lnTo>
                <a:lnTo>
                  <a:pt x="229312" y="185522"/>
                </a:lnTo>
                <a:lnTo>
                  <a:pt x="214802" y="185522"/>
                </a:lnTo>
                <a:close/>
                <a:moveTo>
                  <a:pt x="187336" y="182154"/>
                </a:moveTo>
                <a:lnTo>
                  <a:pt x="201846" y="182154"/>
                </a:lnTo>
                <a:lnTo>
                  <a:pt x="201846" y="185522"/>
                </a:lnTo>
                <a:lnTo>
                  <a:pt x="187336" y="185522"/>
                </a:lnTo>
                <a:close/>
                <a:moveTo>
                  <a:pt x="158316" y="182154"/>
                </a:moveTo>
                <a:lnTo>
                  <a:pt x="172826" y="182154"/>
                </a:lnTo>
                <a:lnTo>
                  <a:pt x="172826" y="185522"/>
                </a:lnTo>
                <a:lnTo>
                  <a:pt x="158316" y="185522"/>
                </a:lnTo>
                <a:close/>
                <a:moveTo>
                  <a:pt x="130850" y="182154"/>
                </a:moveTo>
                <a:lnTo>
                  <a:pt x="145360" y="182154"/>
                </a:lnTo>
                <a:lnTo>
                  <a:pt x="145360" y="185522"/>
                </a:lnTo>
                <a:lnTo>
                  <a:pt x="130850" y="185522"/>
                </a:lnTo>
                <a:close/>
                <a:moveTo>
                  <a:pt x="101830" y="182154"/>
                </a:moveTo>
                <a:lnTo>
                  <a:pt x="116340" y="182154"/>
                </a:lnTo>
                <a:lnTo>
                  <a:pt x="116340" y="185522"/>
                </a:lnTo>
                <a:lnTo>
                  <a:pt x="101830" y="185522"/>
                </a:lnTo>
                <a:close/>
                <a:moveTo>
                  <a:pt x="74364" y="182154"/>
                </a:moveTo>
                <a:lnTo>
                  <a:pt x="88874" y="182154"/>
                </a:lnTo>
                <a:lnTo>
                  <a:pt x="88874" y="185522"/>
                </a:lnTo>
                <a:lnTo>
                  <a:pt x="74364" y="185522"/>
                </a:lnTo>
                <a:close/>
                <a:moveTo>
                  <a:pt x="45344" y="182154"/>
                </a:moveTo>
                <a:lnTo>
                  <a:pt x="59854" y="182154"/>
                </a:lnTo>
                <a:lnTo>
                  <a:pt x="59854" y="185522"/>
                </a:lnTo>
                <a:lnTo>
                  <a:pt x="45344" y="185522"/>
                </a:lnTo>
                <a:close/>
                <a:moveTo>
                  <a:pt x="287612" y="162721"/>
                </a:moveTo>
                <a:lnTo>
                  <a:pt x="290721" y="162721"/>
                </a:lnTo>
                <a:lnTo>
                  <a:pt x="290721" y="175676"/>
                </a:lnTo>
                <a:lnTo>
                  <a:pt x="287612" y="175676"/>
                </a:lnTo>
                <a:close/>
                <a:moveTo>
                  <a:pt x="151838" y="159612"/>
                </a:moveTo>
                <a:lnTo>
                  <a:pt x="154947" y="159612"/>
                </a:lnTo>
                <a:lnTo>
                  <a:pt x="154947" y="174122"/>
                </a:lnTo>
                <a:lnTo>
                  <a:pt x="151838" y="174122"/>
                </a:lnTo>
                <a:close/>
                <a:moveTo>
                  <a:pt x="423126" y="137069"/>
                </a:moveTo>
                <a:lnTo>
                  <a:pt x="426494" y="137069"/>
                </a:lnTo>
                <a:lnTo>
                  <a:pt x="426494" y="150024"/>
                </a:lnTo>
                <a:lnTo>
                  <a:pt x="423126" y="150024"/>
                </a:lnTo>
                <a:close/>
                <a:moveTo>
                  <a:pt x="287612" y="133701"/>
                </a:moveTo>
                <a:lnTo>
                  <a:pt x="290721" y="133701"/>
                </a:lnTo>
                <a:lnTo>
                  <a:pt x="290721" y="148211"/>
                </a:lnTo>
                <a:lnTo>
                  <a:pt x="287612" y="148211"/>
                </a:lnTo>
                <a:close/>
                <a:moveTo>
                  <a:pt x="151838" y="132146"/>
                </a:moveTo>
                <a:lnTo>
                  <a:pt x="154947" y="132146"/>
                </a:lnTo>
                <a:lnTo>
                  <a:pt x="154947" y="146656"/>
                </a:lnTo>
                <a:lnTo>
                  <a:pt x="151838" y="146656"/>
                </a:lnTo>
                <a:close/>
                <a:moveTo>
                  <a:pt x="423126" y="108049"/>
                </a:moveTo>
                <a:lnTo>
                  <a:pt x="426494" y="108049"/>
                </a:lnTo>
                <a:lnTo>
                  <a:pt x="426494" y="122559"/>
                </a:lnTo>
                <a:lnTo>
                  <a:pt x="423126" y="122559"/>
                </a:lnTo>
                <a:close/>
                <a:moveTo>
                  <a:pt x="287612" y="106494"/>
                </a:moveTo>
                <a:lnTo>
                  <a:pt x="290721" y="106494"/>
                </a:lnTo>
                <a:lnTo>
                  <a:pt x="290721" y="121004"/>
                </a:lnTo>
                <a:lnTo>
                  <a:pt x="287612" y="121004"/>
                </a:lnTo>
                <a:close/>
                <a:moveTo>
                  <a:pt x="151838" y="104680"/>
                </a:moveTo>
                <a:lnTo>
                  <a:pt x="154947" y="104680"/>
                </a:lnTo>
                <a:lnTo>
                  <a:pt x="154947" y="117635"/>
                </a:lnTo>
                <a:lnTo>
                  <a:pt x="151838" y="117635"/>
                </a:lnTo>
                <a:close/>
                <a:moveTo>
                  <a:pt x="423126" y="80583"/>
                </a:moveTo>
                <a:lnTo>
                  <a:pt x="426494" y="80583"/>
                </a:lnTo>
                <a:lnTo>
                  <a:pt x="426494" y="93538"/>
                </a:lnTo>
                <a:lnTo>
                  <a:pt x="423126" y="93538"/>
                </a:lnTo>
                <a:close/>
                <a:moveTo>
                  <a:pt x="287612" y="79028"/>
                </a:moveTo>
                <a:lnTo>
                  <a:pt x="290721" y="79028"/>
                </a:lnTo>
                <a:lnTo>
                  <a:pt x="290721" y="93538"/>
                </a:lnTo>
                <a:lnTo>
                  <a:pt x="287612" y="93538"/>
                </a:lnTo>
                <a:close/>
                <a:moveTo>
                  <a:pt x="151838" y="75660"/>
                </a:moveTo>
                <a:lnTo>
                  <a:pt x="154947" y="75660"/>
                </a:lnTo>
                <a:lnTo>
                  <a:pt x="154947" y="90170"/>
                </a:lnTo>
                <a:lnTo>
                  <a:pt x="151838" y="90170"/>
                </a:lnTo>
                <a:close/>
                <a:moveTo>
                  <a:pt x="423126" y="51563"/>
                </a:moveTo>
                <a:lnTo>
                  <a:pt x="426494" y="51563"/>
                </a:lnTo>
                <a:lnTo>
                  <a:pt x="426494" y="66073"/>
                </a:lnTo>
                <a:lnTo>
                  <a:pt x="423126" y="66073"/>
                </a:lnTo>
                <a:close/>
                <a:moveTo>
                  <a:pt x="287612" y="51563"/>
                </a:moveTo>
                <a:lnTo>
                  <a:pt x="290721" y="51563"/>
                </a:lnTo>
                <a:lnTo>
                  <a:pt x="290721" y="66073"/>
                </a:lnTo>
                <a:lnTo>
                  <a:pt x="287612" y="66073"/>
                </a:lnTo>
                <a:close/>
                <a:moveTo>
                  <a:pt x="151838" y="48454"/>
                </a:moveTo>
                <a:lnTo>
                  <a:pt x="154947" y="48454"/>
                </a:lnTo>
                <a:lnTo>
                  <a:pt x="154947" y="62964"/>
                </a:lnTo>
                <a:lnTo>
                  <a:pt x="151838" y="62964"/>
                </a:lnTo>
                <a:close/>
                <a:moveTo>
                  <a:pt x="584551" y="46640"/>
                </a:moveTo>
                <a:lnTo>
                  <a:pt x="591029" y="46640"/>
                </a:lnTo>
                <a:lnTo>
                  <a:pt x="591029" y="50008"/>
                </a:lnTo>
                <a:lnTo>
                  <a:pt x="584551" y="50008"/>
                </a:lnTo>
                <a:close/>
                <a:moveTo>
                  <a:pt x="500600" y="46640"/>
                </a:moveTo>
                <a:lnTo>
                  <a:pt x="515110" y="46640"/>
                </a:lnTo>
                <a:lnTo>
                  <a:pt x="515110" y="50008"/>
                </a:lnTo>
                <a:lnTo>
                  <a:pt x="500600" y="50008"/>
                </a:lnTo>
                <a:close/>
                <a:moveTo>
                  <a:pt x="473134" y="46640"/>
                </a:moveTo>
                <a:lnTo>
                  <a:pt x="487644" y="46640"/>
                </a:lnTo>
                <a:lnTo>
                  <a:pt x="487644" y="50008"/>
                </a:lnTo>
                <a:lnTo>
                  <a:pt x="473134" y="50008"/>
                </a:lnTo>
                <a:close/>
                <a:moveTo>
                  <a:pt x="444114" y="46640"/>
                </a:moveTo>
                <a:lnTo>
                  <a:pt x="458624" y="46640"/>
                </a:lnTo>
                <a:lnTo>
                  <a:pt x="458624" y="50008"/>
                </a:lnTo>
                <a:lnTo>
                  <a:pt x="444114" y="50008"/>
                </a:lnTo>
                <a:close/>
                <a:moveTo>
                  <a:pt x="416648" y="46640"/>
                </a:moveTo>
                <a:lnTo>
                  <a:pt x="431158" y="46640"/>
                </a:lnTo>
                <a:lnTo>
                  <a:pt x="431158" y="50008"/>
                </a:lnTo>
                <a:lnTo>
                  <a:pt x="416648" y="50008"/>
                </a:lnTo>
                <a:close/>
                <a:moveTo>
                  <a:pt x="389183" y="46640"/>
                </a:moveTo>
                <a:lnTo>
                  <a:pt x="402138" y="46640"/>
                </a:lnTo>
                <a:lnTo>
                  <a:pt x="402138" y="50008"/>
                </a:lnTo>
                <a:lnTo>
                  <a:pt x="389183" y="50008"/>
                </a:lnTo>
                <a:close/>
                <a:moveTo>
                  <a:pt x="360162" y="46640"/>
                </a:moveTo>
                <a:lnTo>
                  <a:pt x="374672" y="46640"/>
                </a:lnTo>
                <a:lnTo>
                  <a:pt x="374672" y="50008"/>
                </a:lnTo>
                <a:lnTo>
                  <a:pt x="360162" y="50008"/>
                </a:lnTo>
                <a:close/>
                <a:moveTo>
                  <a:pt x="332697" y="46640"/>
                </a:moveTo>
                <a:lnTo>
                  <a:pt x="347207" y="46640"/>
                </a:lnTo>
                <a:lnTo>
                  <a:pt x="347207" y="50008"/>
                </a:lnTo>
                <a:lnTo>
                  <a:pt x="332697" y="50008"/>
                </a:lnTo>
                <a:close/>
                <a:moveTo>
                  <a:pt x="303676" y="46640"/>
                </a:moveTo>
                <a:lnTo>
                  <a:pt x="318186" y="46640"/>
                </a:lnTo>
                <a:lnTo>
                  <a:pt x="318186" y="50008"/>
                </a:lnTo>
                <a:lnTo>
                  <a:pt x="303676" y="50008"/>
                </a:lnTo>
                <a:close/>
                <a:moveTo>
                  <a:pt x="276211" y="46640"/>
                </a:moveTo>
                <a:lnTo>
                  <a:pt x="290721" y="46640"/>
                </a:lnTo>
                <a:lnTo>
                  <a:pt x="290721" y="50008"/>
                </a:lnTo>
                <a:lnTo>
                  <a:pt x="276211" y="50008"/>
                </a:lnTo>
                <a:close/>
                <a:moveTo>
                  <a:pt x="248745" y="46640"/>
                </a:moveTo>
                <a:lnTo>
                  <a:pt x="261700" y="46640"/>
                </a:lnTo>
                <a:lnTo>
                  <a:pt x="261700" y="50008"/>
                </a:lnTo>
                <a:lnTo>
                  <a:pt x="248745" y="50008"/>
                </a:lnTo>
                <a:close/>
                <a:moveTo>
                  <a:pt x="219725" y="46640"/>
                </a:moveTo>
                <a:lnTo>
                  <a:pt x="234235" y="46640"/>
                </a:lnTo>
                <a:lnTo>
                  <a:pt x="234235" y="50008"/>
                </a:lnTo>
                <a:lnTo>
                  <a:pt x="219725" y="50008"/>
                </a:lnTo>
                <a:close/>
                <a:moveTo>
                  <a:pt x="192259" y="46640"/>
                </a:moveTo>
                <a:lnTo>
                  <a:pt x="206769" y="46640"/>
                </a:lnTo>
                <a:lnTo>
                  <a:pt x="206769" y="50008"/>
                </a:lnTo>
                <a:lnTo>
                  <a:pt x="192259" y="50008"/>
                </a:lnTo>
                <a:close/>
                <a:moveTo>
                  <a:pt x="163239" y="46640"/>
                </a:moveTo>
                <a:lnTo>
                  <a:pt x="177749" y="46640"/>
                </a:lnTo>
                <a:lnTo>
                  <a:pt x="177749" y="50008"/>
                </a:lnTo>
                <a:lnTo>
                  <a:pt x="163239" y="50008"/>
                </a:lnTo>
                <a:close/>
                <a:moveTo>
                  <a:pt x="135773" y="46640"/>
                </a:moveTo>
                <a:lnTo>
                  <a:pt x="150283" y="46640"/>
                </a:lnTo>
                <a:lnTo>
                  <a:pt x="150283" y="50008"/>
                </a:lnTo>
                <a:lnTo>
                  <a:pt x="135773" y="50008"/>
                </a:lnTo>
                <a:close/>
                <a:moveTo>
                  <a:pt x="108308" y="46640"/>
                </a:moveTo>
                <a:lnTo>
                  <a:pt x="121004" y="46640"/>
                </a:lnTo>
                <a:lnTo>
                  <a:pt x="121004" y="50008"/>
                </a:lnTo>
                <a:lnTo>
                  <a:pt x="108308" y="50008"/>
                </a:lnTo>
                <a:close/>
                <a:moveTo>
                  <a:pt x="79028" y="46640"/>
                </a:moveTo>
                <a:lnTo>
                  <a:pt x="93797" y="46640"/>
                </a:lnTo>
                <a:lnTo>
                  <a:pt x="93797" y="50008"/>
                </a:lnTo>
                <a:lnTo>
                  <a:pt x="79028" y="50008"/>
                </a:lnTo>
                <a:close/>
                <a:moveTo>
                  <a:pt x="51563" y="46640"/>
                </a:moveTo>
                <a:lnTo>
                  <a:pt x="66332" y="46640"/>
                </a:lnTo>
                <a:lnTo>
                  <a:pt x="66332" y="50008"/>
                </a:lnTo>
                <a:lnTo>
                  <a:pt x="51563" y="50008"/>
                </a:lnTo>
                <a:close/>
                <a:moveTo>
                  <a:pt x="30575" y="46640"/>
                </a:moveTo>
                <a:lnTo>
                  <a:pt x="37053" y="46640"/>
                </a:lnTo>
                <a:lnTo>
                  <a:pt x="37053" y="50008"/>
                </a:lnTo>
                <a:lnTo>
                  <a:pt x="30575" y="50008"/>
                </a:lnTo>
                <a:close/>
                <a:moveTo>
                  <a:pt x="423126" y="24097"/>
                </a:moveTo>
                <a:lnTo>
                  <a:pt x="426494" y="24097"/>
                </a:lnTo>
                <a:lnTo>
                  <a:pt x="426494" y="37052"/>
                </a:lnTo>
                <a:lnTo>
                  <a:pt x="423126" y="37052"/>
                </a:lnTo>
                <a:close/>
                <a:moveTo>
                  <a:pt x="287612" y="24097"/>
                </a:moveTo>
                <a:lnTo>
                  <a:pt x="290721" y="24097"/>
                </a:lnTo>
                <a:lnTo>
                  <a:pt x="290721" y="37052"/>
                </a:lnTo>
                <a:lnTo>
                  <a:pt x="287612" y="37052"/>
                </a:lnTo>
                <a:close/>
                <a:moveTo>
                  <a:pt x="151838" y="20988"/>
                </a:moveTo>
                <a:lnTo>
                  <a:pt x="154947" y="20988"/>
                </a:lnTo>
                <a:lnTo>
                  <a:pt x="154947" y="35498"/>
                </a:lnTo>
                <a:lnTo>
                  <a:pt x="151838" y="35498"/>
                </a:lnTo>
                <a:close/>
                <a:moveTo>
                  <a:pt x="423126" y="3109"/>
                </a:moveTo>
                <a:lnTo>
                  <a:pt x="426494" y="3109"/>
                </a:lnTo>
                <a:lnTo>
                  <a:pt x="426494" y="9587"/>
                </a:lnTo>
                <a:lnTo>
                  <a:pt x="423126" y="9587"/>
                </a:lnTo>
                <a:close/>
                <a:moveTo>
                  <a:pt x="287612" y="3109"/>
                </a:moveTo>
                <a:lnTo>
                  <a:pt x="290721" y="3109"/>
                </a:lnTo>
                <a:lnTo>
                  <a:pt x="290721" y="9587"/>
                </a:lnTo>
                <a:lnTo>
                  <a:pt x="287612" y="9587"/>
                </a:lnTo>
                <a:close/>
                <a:moveTo>
                  <a:pt x="0" y="1555"/>
                </a:moveTo>
                <a:lnTo>
                  <a:pt x="27458" y="1555"/>
                </a:lnTo>
                <a:lnTo>
                  <a:pt x="27458" y="182162"/>
                </a:lnTo>
                <a:lnTo>
                  <a:pt x="32303" y="182162"/>
                </a:lnTo>
                <a:lnTo>
                  <a:pt x="32303" y="185387"/>
                </a:lnTo>
                <a:lnTo>
                  <a:pt x="27458" y="185387"/>
                </a:lnTo>
                <a:lnTo>
                  <a:pt x="27458" y="419208"/>
                </a:lnTo>
                <a:lnTo>
                  <a:pt x="151825" y="361156"/>
                </a:lnTo>
                <a:lnTo>
                  <a:pt x="151825" y="354705"/>
                </a:lnTo>
                <a:lnTo>
                  <a:pt x="155056" y="354705"/>
                </a:lnTo>
                <a:lnTo>
                  <a:pt x="155056" y="359543"/>
                </a:lnTo>
                <a:lnTo>
                  <a:pt x="256811" y="312779"/>
                </a:lnTo>
                <a:lnTo>
                  <a:pt x="250351" y="312779"/>
                </a:lnTo>
                <a:lnTo>
                  <a:pt x="250351" y="309554"/>
                </a:lnTo>
                <a:lnTo>
                  <a:pt x="263272" y="309554"/>
                </a:lnTo>
                <a:lnTo>
                  <a:pt x="319803" y="283753"/>
                </a:lnTo>
                <a:lnTo>
                  <a:pt x="423173" y="169261"/>
                </a:lnTo>
                <a:lnTo>
                  <a:pt x="423173" y="164423"/>
                </a:lnTo>
                <a:lnTo>
                  <a:pt x="426404" y="164423"/>
                </a:lnTo>
                <a:lnTo>
                  <a:pt x="531389" y="49932"/>
                </a:lnTo>
                <a:lnTo>
                  <a:pt x="529774" y="49932"/>
                </a:lnTo>
                <a:lnTo>
                  <a:pt x="529774" y="46707"/>
                </a:lnTo>
                <a:lnTo>
                  <a:pt x="534620" y="46707"/>
                </a:lnTo>
                <a:lnTo>
                  <a:pt x="537850" y="41869"/>
                </a:lnTo>
                <a:lnTo>
                  <a:pt x="520083" y="25743"/>
                </a:lnTo>
                <a:lnTo>
                  <a:pt x="574999" y="12843"/>
                </a:lnTo>
                <a:lnTo>
                  <a:pt x="566923" y="46707"/>
                </a:lnTo>
                <a:lnTo>
                  <a:pt x="571768" y="46707"/>
                </a:lnTo>
                <a:lnTo>
                  <a:pt x="571768" y="49932"/>
                </a:lnTo>
                <a:lnTo>
                  <a:pt x="566923" y="49932"/>
                </a:lnTo>
                <a:lnTo>
                  <a:pt x="562077" y="67670"/>
                </a:lnTo>
                <a:lnTo>
                  <a:pt x="557232" y="62832"/>
                </a:lnTo>
                <a:lnTo>
                  <a:pt x="555617" y="62832"/>
                </a:lnTo>
                <a:lnTo>
                  <a:pt x="555617" y="59607"/>
                </a:lnTo>
                <a:lnTo>
                  <a:pt x="547541" y="51544"/>
                </a:lnTo>
                <a:lnTo>
                  <a:pt x="326263" y="296653"/>
                </a:lnTo>
                <a:lnTo>
                  <a:pt x="292345" y="312779"/>
                </a:lnTo>
                <a:lnTo>
                  <a:pt x="290730" y="312779"/>
                </a:lnTo>
                <a:lnTo>
                  <a:pt x="290730" y="314391"/>
                </a:lnTo>
                <a:lnTo>
                  <a:pt x="289114" y="314391"/>
                </a:lnTo>
                <a:lnTo>
                  <a:pt x="27458" y="433721"/>
                </a:lnTo>
                <a:lnTo>
                  <a:pt x="27458" y="446621"/>
                </a:lnTo>
                <a:lnTo>
                  <a:pt x="30688" y="445009"/>
                </a:lnTo>
                <a:lnTo>
                  <a:pt x="151825" y="390182"/>
                </a:lnTo>
                <a:lnTo>
                  <a:pt x="151825" y="383731"/>
                </a:lnTo>
                <a:lnTo>
                  <a:pt x="155056" y="383731"/>
                </a:lnTo>
                <a:lnTo>
                  <a:pt x="155056" y="388569"/>
                </a:lnTo>
                <a:lnTo>
                  <a:pt x="287499" y="330517"/>
                </a:lnTo>
                <a:lnTo>
                  <a:pt x="287499" y="327292"/>
                </a:lnTo>
                <a:lnTo>
                  <a:pt x="290730" y="327292"/>
                </a:lnTo>
                <a:lnTo>
                  <a:pt x="290730" y="328904"/>
                </a:lnTo>
                <a:lnTo>
                  <a:pt x="332724" y="309554"/>
                </a:lnTo>
                <a:lnTo>
                  <a:pt x="447401" y="185387"/>
                </a:lnTo>
                <a:lnTo>
                  <a:pt x="440940" y="185387"/>
                </a:lnTo>
                <a:lnTo>
                  <a:pt x="440940" y="182162"/>
                </a:lnTo>
                <a:lnTo>
                  <a:pt x="450631" y="182162"/>
                </a:lnTo>
                <a:lnTo>
                  <a:pt x="557232" y="66057"/>
                </a:lnTo>
                <a:lnTo>
                  <a:pt x="557232" y="75733"/>
                </a:lnTo>
                <a:lnTo>
                  <a:pt x="558847" y="75733"/>
                </a:lnTo>
                <a:lnTo>
                  <a:pt x="558847" y="90246"/>
                </a:lnTo>
                <a:lnTo>
                  <a:pt x="557232" y="90246"/>
                </a:lnTo>
                <a:lnTo>
                  <a:pt x="557232" y="104759"/>
                </a:lnTo>
                <a:lnTo>
                  <a:pt x="558847" y="104759"/>
                </a:lnTo>
                <a:lnTo>
                  <a:pt x="558847" y="117659"/>
                </a:lnTo>
                <a:lnTo>
                  <a:pt x="557232" y="117659"/>
                </a:lnTo>
                <a:lnTo>
                  <a:pt x="557232" y="132172"/>
                </a:lnTo>
                <a:lnTo>
                  <a:pt x="558847" y="132172"/>
                </a:lnTo>
                <a:lnTo>
                  <a:pt x="558847" y="146685"/>
                </a:lnTo>
                <a:lnTo>
                  <a:pt x="557232" y="146685"/>
                </a:lnTo>
                <a:lnTo>
                  <a:pt x="557232" y="161198"/>
                </a:lnTo>
                <a:lnTo>
                  <a:pt x="558847" y="161198"/>
                </a:lnTo>
                <a:lnTo>
                  <a:pt x="558847" y="174099"/>
                </a:lnTo>
                <a:lnTo>
                  <a:pt x="557232" y="174099"/>
                </a:lnTo>
                <a:lnTo>
                  <a:pt x="557232" y="182162"/>
                </a:lnTo>
                <a:lnTo>
                  <a:pt x="568538" y="182162"/>
                </a:lnTo>
                <a:lnTo>
                  <a:pt x="568538" y="185387"/>
                </a:lnTo>
                <a:lnTo>
                  <a:pt x="557232" y="185387"/>
                </a:lnTo>
                <a:lnTo>
                  <a:pt x="557232" y="188612"/>
                </a:lnTo>
                <a:lnTo>
                  <a:pt x="558847" y="188612"/>
                </a:lnTo>
                <a:lnTo>
                  <a:pt x="558847" y="203125"/>
                </a:lnTo>
                <a:lnTo>
                  <a:pt x="557232" y="203125"/>
                </a:lnTo>
                <a:lnTo>
                  <a:pt x="557232" y="216025"/>
                </a:lnTo>
                <a:lnTo>
                  <a:pt x="558847" y="216025"/>
                </a:lnTo>
                <a:lnTo>
                  <a:pt x="558847" y="230538"/>
                </a:lnTo>
                <a:lnTo>
                  <a:pt x="557232" y="230538"/>
                </a:lnTo>
                <a:lnTo>
                  <a:pt x="557232" y="245051"/>
                </a:lnTo>
                <a:lnTo>
                  <a:pt x="558847" y="245051"/>
                </a:lnTo>
                <a:lnTo>
                  <a:pt x="558847" y="257952"/>
                </a:lnTo>
                <a:lnTo>
                  <a:pt x="557232" y="257952"/>
                </a:lnTo>
                <a:lnTo>
                  <a:pt x="557232" y="272465"/>
                </a:lnTo>
                <a:lnTo>
                  <a:pt x="558847" y="272465"/>
                </a:lnTo>
                <a:lnTo>
                  <a:pt x="558847" y="286978"/>
                </a:lnTo>
                <a:lnTo>
                  <a:pt x="557232" y="286978"/>
                </a:lnTo>
                <a:lnTo>
                  <a:pt x="557232" y="301491"/>
                </a:lnTo>
                <a:lnTo>
                  <a:pt x="558847" y="301491"/>
                </a:lnTo>
                <a:lnTo>
                  <a:pt x="558847" y="309554"/>
                </a:lnTo>
                <a:lnTo>
                  <a:pt x="568538" y="309554"/>
                </a:lnTo>
                <a:lnTo>
                  <a:pt x="568538" y="312779"/>
                </a:lnTo>
                <a:lnTo>
                  <a:pt x="558847" y="312779"/>
                </a:lnTo>
                <a:lnTo>
                  <a:pt x="558847" y="314391"/>
                </a:lnTo>
                <a:lnTo>
                  <a:pt x="557232" y="314391"/>
                </a:lnTo>
                <a:lnTo>
                  <a:pt x="557232" y="328904"/>
                </a:lnTo>
                <a:lnTo>
                  <a:pt x="558847" y="328904"/>
                </a:lnTo>
                <a:lnTo>
                  <a:pt x="558847" y="343417"/>
                </a:lnTo>
                <a:lnTo>
                  <a:pt x="557232" y="343417"/>
                </a:lnTo>
                <a:lnTo>
                  <a:pt x="557232" y="356318"/>
                </a:lnTo>
                <a:lnTo>
                  <a:pt x="558847" y="356318"/>
                </a:lnTo>
                <a:lnTo>
                  <a:pt x="558847" y="370831"/>
                </a:lnTo>
                <a:lnTo>
                  <a:pt x="557232" y="370831"/>
                </a:lnTo>
                <a:lnTo>
                  <a:pt x="557232" y="385344"/>
                </a:lnTo>
                <a:lnTo>
                  <a:pt x="558847" y="385344"/>
                </a:lnTo>
                <a:lnTo>
                  <a:pt x="558847" y="398244"/>
                </a:lnTo>
                <a:lnTo>
                  <a:pt x="557232" y="398244"/>
                </a:lnTo>
                <a:lnTo>
                  <a:pt x="557232" y="412757"/>
                </a:lnTo>
                <a:lnTo>
                  <a:pt x="558847" y="412757"/>
                </a:lnTo>
                <a:lnTo>
                  <a:pt x="558847" y="427270"/>
                </a:lnTo>
                <a:lnTo>
                  <a:pt x="557232" y="427270"/>
                </a:lnTo>
                <a:lnTo>
                  <a:pt x="557232" y="441784"/>
                </a:lnTo>
                <a:lnTo>
                  <a:pt x="558847" y="441784"/>
                </a:lnTo>
                <a:lnTo>
                  <a:pt x="558847" y="445009"/>
                </a:lnTo>
                <a:lnTo>
                  <a:pt x="568538" y="445009"/>
                </a:lnTo>
                <a:lnTo>
                  <a:pt x="568538" y="448234"/>
                </a:lnTo>
                <a:lnTo>
                  <a:pt x="558847" y="448234"/>
                </a:lnTo>
                <a:lnTo>
                  <a:pt x="558847" y="454684"/>
                </a:lnTo>
                <a:lnTo>
                  <a:pt x="557232" y="454684"/>
                </a:lnTo>
                <a:lnTo>
                  <a:pt x="557232" y="469197"/>
                </a:lnTo>
                <a:lnTo>
                  <a:pt x="558847" y="469197"/>
                </a:lnTo>
                <a:lnTo>
                  <a:pt x="558847" y="483710"/>
                </a:lnTo>
                <a:lnTo>
                  <a:pt x="557232" y="483710"/>
                </a:lnTo>
                <a:lnTo>
                  <a:pt x="557232" y="496610"/>
                </a:lnTo>
                <a:lnTo>
                  <a:pt x="558847" y="496610"/>
                </a:lnTo>
                <a:lnTo>
                  <a:pt x="558847" y="511124"/>
                </a:lnTo>
                <a:lnTo>
                  <a:pt x="557232" y="511124"/>
                </a:lnTo>
                <a:lnTo>
                  <a:pt x="557232" y="525637"/>
                </a:lnTo>
                <a:lnTo>
                  <a:pt x="558847" y="525637"/>
                </a:lnTo>
                <a:lnTo>
                  <a:pt x="558847" y="540150"/>
                </a:lnTo>
                <a:lnTo>
                  <a:pt x="557232" y="540150"/>
                </a:lnTo>
                <a:lnTo>
                  <a:pt x="557232" y="551438"/>
                </a:lnTo>
                <a:lnTo>
                  <a:pt x="587920" y="551438"/>
                </a:lnTo>
                <a:lnTo>
                  <a:pt x="587920" y="578851"/>
                </a:lnTo>
                <a:lnTo>
                  <a:pt x="0" y="578851"/>
                </a:lnTo>
                <a:close/>
                <a:moveTo>
                  <a:pt x="555531" y="0"/>
                </a:moveTo>
                <a:lnTo>
                  <a:pt x="558899" y="0"/>
                </a:lnTo>
                <a:lnTo>
                  <a:pt x="558899" y="6478"/>
                </a:lnTo>
                <a:lnTo>
                  <a:pt x="555531" y="6478"/>
                </a:lnTo>
                <a:close/>
                <a:moveTo>
                  <a:pt x="151838" y="0"/>
                </a:moveTo>
                <a:lnTo>
                  <a:pt x="154947" y="0"/>
                </a:lnTo>
                <a:lnTo>
                  <a:pt x="154947" y="6478"/>
                </a:lnTo>
                <a:lnTo>
                  <a:pt x="151838" y="647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charset="-122"/>
              <a:cs typeface="+mn-cs"/>
            </a:endParaRPr>
          </a:p>
        </p:txBody>
      </p:sp>
      <p:sp>
        <p:nvSpPr>
          <p:cNvPr id="110" name="椭圆 109"/>
          <p:cNvSpPr/>
          <p:nvPr/>
        </p:nvSpPr>
        <p:spPr>
          <a:xfrm>
            <a:off x="5637156" y="1667562"/>
            <a:ext cx="359704" cy="3643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Light" panose="020B0502040204020203" charset="-122"/>
              <a:cs typeface="+mn-cs"/>
            </a:endParaRPr>
          </a:p>
        </p:txBody>
      </p:sp>
      <p:sp>
        <p:nvSpPr>
          <p:cNvPr id="111" name="Oval 97"/>
          <p:cNvSpPr/>
          <p:nvPr/>
        </p:nvSpPr>
        <p:spPr>
          <a:xfrm>
            <a:off x="5706403" y="1737182"/>
            <a:ext cx="209628" cy="201226"/>
          </a:xfrm>
          <a:custGeom>
            <a:avLst/>
            <a:gdLst>
              <a:gd name="T0" fmla="*/ 6616 w 7940"/>
              <a:gd name="T1" fmla="*/ 8286 h 8286"/>
              <a:gd name="T2" fmla="*/ 6616 w 7940"/>
              <a:gd name="T3" fmla="*/ 4638 h 8286"/>
              <a:gd name="T4" fmla="*/ 5734 w 7940"/>
              <a:gd name="T5" fmla="*/ 3726 h 8286"/>
              <a:gd name="T6" fmla="*/ 2205 w 7940"/>
              <a:gd name="T7" fmla="*/ 3726 h 8286"/>
              <a:gd name="T8" fmla="*/ 1323 w 7940"/>
              <a:gd name="T9" fmla="*/ 4638 h 8286"/>
              <a:gd name="T10" fmla="*/ 1323 w 7940"/>
              <a:gd name="T11" fmla="*/ 8286 h 8286"/>
              <a:gd name="T12" fmla="*/ 0 w 7940"/>
              <a:gd name="T13" fmla="*/ 8286 h 8286"/>
              <a:gd name="T14" fmla="*/ 0 w 7940"/>
              <a:gd name="T15" fmla="*/ 2359 h 8286"/>
              <a:gd name="T16" fmla="*/ 3970 w 7940"/>
              <a:gd name="T17" fmla="*/ 0 h 8286"/>
              <a:gd name="T18" fmla="*/ 7940 w 7940"/>
              <a:gd name="T19" fmla="*/ 2359 h 8286"/>
              <a:gd name="T20" fmla="*/ 7940 w 7940"/>
              <a:gd name="T21" fmla="*/ 8286 h 8286"/>
              <a:gd name="T22" fmla="*/ 6616 w 7940"/>
              <a:gd name="T23" fmla="*/ 8286 h 8286"/>
              <a:gd name="T24" fmla="*/ 5734 w 7940"/>
              <a:gd name="T25" fmla="*/ 5550 h 8286"/>
              <a:gd name="T26" fmla="*/ 2205 w 7940"/>
              <a:gd name="T27" fmla="*/ 5550 h 8286"/>
              <a:gd name="T28" fmla="*/ 2205 w 7940"/>
              <a:gd name="T29" fmla="*/ 4638 h 8286"/>
              <a:gd name="T30" fmla="*/ 5734 w 7940"/>
              <a:gd name="T31" fmla="*/ 4638 h 8286"/>
              <a:gd name="T32" fmla="*/ 5734 w 7940"/>
              <a:gd name="T33" fmla="*/ 5550 h 8286"/>
              <a:gd name="T34" fmla="*/ 5734 w 7940"/>
              <a:gd name="T35" fmla="*/ 6918 h 8286"/>
              <a:gd name="T36" fmla="*/ 2205 w 7940"/>
              <a:gd name="T37" fmla="*/ 6918 h 8286"/>
              <a:gd name="T38" fmla="*/ 2205 w 7940"/>
              <a:gd name="T39" fmla="*/ 6006 h 8286"/>
              <a:gd name="T40" fmla="*/ 5734 w 7940"/>
              <a:gd name="T41" fmla="*/ 6006 h 8286"/>
              <a:gd name="T42" fmla="*/ 5734 w 7940"/>
              <a:gd name="T43" fmla="*/ 6918 h 8286"/>
              <a:gd name="T44" fmla="*/ 5734 w 7940"/>
              <a:gd name="T45" fmla="*/ 8286 h 8286"/>
              <a:gd name="T46" fmla="*/ 2205 w 7940"/>
              <a:gd name="T47" fmla="*/ 8286 h 8286"/>
              <a:gd name="T48" fmla="*/ 2205 w 7940"/>
              <a:gd name="T49" fmla="*/ 7374 h 8286"/>
              <a:gd name="T50" fmla="*/ 5734 w 7940"/>
              <a:gd name="T51" fmla="*/ 7374 h 8286"/>
              <a:gd name="T52" fmla="*/ 5734 w 7940"/>
              <a:gd name="T53" fmla="*/ 8286 h 8286"/>
              <a:gd name="T54" fmla="*/ 5734 w 7940"/>
              <a:gd name="T55" fmla="*/ 8286 h 8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40" h="8286">
                <a:moveTo>
                  <a:pt x="6616" y="8286"/>
                </a:moveTo>
                <a:lnTo>
                  <a:pt x="6616" y="4638"/>
                </a:lnTo>
                <a:cubicBezTo>
                  <a:pt x="6616" y="4135"/>
                  <a:pt x="6222" y="3726"/>
                  <a:pt x="5734" y="3726"/>
                </a:cubicBezTo>
                <a:lnTo>
                  <a:pt x="2205" y="3726"/>
                </a:lnTo>
                <a:cubicBezTo>
                  <a:pt x="1718" y="3726"/>
                  <a:pt x="1323" y="4135"/>
                  <a:pt x="1323" y="4638"/>
                </a:cubicBezTo>
                <a:lnTo>
                  <a:pt x="1323" y="8286"/>
                </a:lnTo>
                <a:lnTo>
                  <a:pt x="0" y="8286"/>
                </a:lnTo>
                <a:lnTo>
                  <a:pt x="0" y="2359"/>
                </a:lnTo>
                <a:lnTo>
                  <a:pt x="3970" y="0"/>
                </a:lnTo>
                <a:lnTo>
                  <a:pt x="7940" y="2359"/>
                </a:lnTo>
                <a:lnTo>
                  <a:pt x="7940" y="8286"/>
                </a:lnTo>
                <a:lnTo>
                  <a:pt x="6616" y="8286"/>
                </a:lnTo>
                <a:close/>
                <a:moveTo>
                  <a:pt x="5734" y="5550"/>
                </a:moveTo>
                <a:lnTo>
                  <a:pt x="2205" y="5550"/>
                </a:lnTo>
                <a:lnTo>
                  <a:pt x="2205" y="4638"/>
                </a:lnTo>
                <a:lnTo>
                  <a:pt x="5734" y="4638"/>
                </a:lnTo>
                <a:lnTo>
                  <a:pt x="5734" y="5550"/>
                </a:lnTo>
                <a:close/>
                <a:moveTo>
                  <a:pt x="5734" y="6918"/>
                </a:moveTo>
                <a:lnTo>
                  <a:pt x="2205" y="6918"/>
                </a:lnTo>
                <a:lnTo>
                  <a:pt x="2205" y="6006"/>
                </a:lnTo>
                <a:lnTo>
                  <a:pt x="5734" y="6006"/>
                </a:lnTo>
                <a:lnTo>
                  <a:pt x="5734" y="6918"/>
                </a:lnTo>
                <a:close/>
                <a:moveTo>
                  <a:pt x="5734" y="8286"/>
                </a:moveTo>
                <a:lnTo>
                  <a:pt x="2205" y="8286"/>
                </a:lnTo>
                <a:lnTo>
                  <a:pt x="2205" y="7374"/>
                </a:lnTo>
                <a:lnTo>
                  <a:pt x="5734" y="7374"/>
                </a:lnTo>
                <a:lnTo>
                  <a:pt x="5734" y="8286"/>
                </a:lnTo>
                <a:close/>
                <a:moveTo>
                  <a:pt x="5734" y="8286"/>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Light" panose="020B0502040204020203" charset="-122"/>
              <a:cs typeface="+mn-cs"/>
            </a:endParaRPr>
          </a:p>
        </p:txBody>
      </p:sp>
      <p:sp>
        <p:nvSpPr>
          <p:cNvPr id="113" name="箭头: 上 112"/>
          <p:cNvSpPr/>
          <p:nvPr/>
        </p:nvSpPr>
        <p:spPr>
          <a:xfrm rot="3969391">
            <a:off x="4495838" y="2033675"/>
            <a:ext cx="524002" cy="913081"/>
          </a:xfrm>
          <a:prstGeom prst="upArrow">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Light" panose="020B0502040204020203" charset="-122"/>
              <a:cs typeface="+mn-cs"/>
            </a:endParaRPr>
          </a:p>
        </p:txBody>
      </p:sp>
      <p:sp>
        <p:nvSpPr>
          <p:cNvPr id="114" name="箭头: 右 113"/>
          <p:cNvSpPr/>
          <p:nvPr/>
        </p:nvSpPr>
        <p:spPr>
          <a:xfrm>
            <a:off x="4440575" y="3609101"/>
            <a:ext cx="840752" cy="465975"/>
          </a:xfrm>
          <a:prstGeom prst="rightArrow">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charset="-122"/>
              <a:cs typeface="+mn-cs"/>
            </a:endParaRPr>
          </a:p>
        </p:txBody>
      </p:sp>
      <p:sp>
        <p:nvSpPr>
          <p:cNvPr id="115" name="箭头: 上 114"/>
          <p:cNvSpPr/>
          <p:nvPr/>
        </p:nvSpPr>
        <p:spPr>
          <a:xfrm rot="1967107">
            <a:off x="4446962" y="4790643"/>
            <a:ext cx="524002" cy="913081"/>
          </a:xfrm>
          <a:prstGeom prst="upArrow">
            <a:avLst/>
          </a:prstGeom>
          <a:solidFill>
            <a:srgbClr val="002060"/>
          </a:solidFill>
          <a:scene3d>
            <a:camera prst="orthographicFront">
              <a:rot lat="0" lon="0" rev="1620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Light" panose="020B0502040204020203" charset="-122"/>
              <a:cs typeface="+mn-cs"/>
            </a:endParaRPr>
          </a:p>
        </p:txBody>
      </p:sp>
      <p:sp>
        <p:nvSpPr>
          <p:cNvPr id="116" name="矩形 115"/>
          <p:cNvSpPr/>
          <p:nvPr/>
        </p:nvSpPr>
        <p:spPr>
          <a:xfrm>
            <a:off x="5345811" y="1572770"/>
            <a:ext cx="6612223" cy="1669229"/>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2060"/>
              </a:solidFill>
              <a:effectLst/>
              <a:uLnTx/>
              <a:uFillTx/>
              <a:latin typeface="微软雅黑" panose="020B0503020204020204" charset="-122"/>
              <a:ea typeface="微软雅黑 Light" panose="020B0502040204020203" charset="-122"/>
              <a:cs typeface="+mn-cs"/>
            </a:endParaRPr>
          </a:p>
        </p:txBody>
      </p:sp>
      <p:sp>
        <p:nvSpPr>
          <p:cNvPr id="117" name="矩形 116"/>
          <p:cNvSpPr/>
          <p:nvPr/>
        </p:nvSpPr>
        <p:spPr>
          <a:xfrm>
            <a:off x="5345811" y="3342247"/>
            <a:ext cx="6612223" cy="1675639"/>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2060"/>
              </a:solidFill>
              <a:effectLst/>
              <a:uLnTx/>
              <a:uFillTx/>
              <a:latin typeface="微软雅黑" panose="020B0503020204020204" charset="-122"/>
              <a:ea typeface="微软雅黑 Light" panose="020B0502040204020203" charset="-122"/>
              <a:cs typeface="+mn-cs"/>
            </a:endParaRPr>
          </a:p>
        </p:txBody>
      </p:sp>
      <p:sp>
        <p:nvSpPr>
          <p:cNvPr id="118" name="矩形 117"/>
          <p:cNvSpPr/>
          <p:nvPr/>
        </p:nvSpPr>
        <p:spPr>
          <a:xfrm>
            <a:off x="5339336" y="5158919"/>
            <a:ext cx="6618698" cy="1301508"/>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2060"/>
              </a:solidFill>
              <a:effectLst/>
              <a:uLnTx/>
              <a:uFillTx/>
              <a:latin typeface="微软雅黑" panose="020B0503020204020204" charset="-122"/>
              <a:ea typeface="微软雅黑 Light" panose="020B0502040204020203" charset="-122"/>
              <a:cs typeface="+mn-cs"/>
            </a:endParaRPr>
          </a:p>
        </p:txBody>
      </p:sp>
      <p:grpSp>
        <p:nvGrpSpPr>
          <p:cNvPr id="119" name="组合 118"/>
          <p:cNvGrpSpPr/>
          <p:nvPr/>
        </p:nvGrpSpPr>
        <p:grpSpPr>
          <a:xfrm>
            <a:off x="6051512" y="2026252"/>
            <a:ext cx="1461734" cy="59159"/>
            <a:chOff x="1211072" y="2722880"/>
            <a:chExt cx="1725168" cy="0"/>
          </a:xfrm>
        </p:grpSpPr>
        <p:cxnSp>
          <p:nvCxnSpPr>
            <p:cNvPr id="120" name="直接连接符 119"/>
            <p:cNvCxnSpPr/>
            <p:nvPr/>
          </p:nvCxnSpPr>
          <p:spPr>
            <a:xfrm>
              <a:off x="1211072" y="2722880"/>
              <a:ext cx="17251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1211072" y="2722880"/>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2" name="组合 121"/>
          <p:cNvGrpSpPr/>
          <p:nvPr/>
        </p:nvGrpSpPr>
        <p:grpSpPr>
          <a:xfrm>
            <a:off x="6122858" y="3821031"/>
            <a:ext cx="1461734" cy="59159"/>
            <a:chOff x="1211072" y="2722880"/>
            <a:chExt cx="1725168" cy="0"/>
          </a:xfrm>
        </p:grpSpPr>
        <p:cxnSp>
          <p:nvCxnSpPr>
            <p:cNvPr id="123" name="直接连接符 122"/>
            <p:cNvCxnSpPr/>
            <p:nvPr/>
          </p:nvCxnSpPr>
          <p:spPr>
            <a:xfrm>
              <a:off x="1211072" y="2722880"/>
              <a:ext cx="17251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1211072" y="2722880"/>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5" name="组合 124"/>
          <p:cNvGrpSpPr/>
          <p:nvPr/>
        </p:nvGrpSpPr>
        <p:grpSpPr>
          <a:xfrm>
            <a:off x="6161215" y="5675132"/>
            <a:ext cx="1461734" cy="59159"/>
            <a:chOff x="1211072" y="2722880"/>
            <a:chExt cx="1725168" cy="0"/>
          </a:xfrm>
        </p:grpSpPr>
        <p:cxnSp>
          <p:nvCxnSpPr>
            <p:cNvPr id="126" name="直接连接符 125"/>
            <p:cNvCxnSpPr/>
            <p:nvPr/>
          </p:nvCxnSpPr>
          <p:spPr>
            <a:xfrm>
              <a:off x="1211072" y="2722880"/>
              <a:ext cx="17251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1211072" y="2722880"/>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28" name="文本框 127"/>
          <p:cNvSpPr txBox="1"/>
          <p:nvPr/>
        </p:nvSpPr>
        <p:spPr>
          <a:xfrm>
            <a:off x="6022943" y="1662601"/>
            <a:ext cx="56400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For Companies &amp; Boards</a:t>
            </a:r>
          </a:p>
        </p:txBody>
      </p:sp>
      <p:sp>
        <p:nvSpPr>
          <p:cNvPr id="129" name="文本框 128"/>
          <p:cNvSpPr txBox="1"/>
          <p:nvPr/>
        </p:nvSpPr>
        <p:spPr>
          <a:xfrm>
            <a:off x="6051512" y="3438820"/>
            <a:ext cx="56400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For Investors &amp; Analysts</a:t>
            </a:r>
          </a:p>
        </p:txBody>
      </p:sp>
      <p:sp>
        <p:nvSpPr>
          <p:cNvPr id="130" name="文本框 129"/>
          <p:cNvSpPr txBox="1"/>
          <p:nvPr/>
        </p:nvSpPr>
        <p:spPr>
          <a:xfrm>
            <a:off x="6071062" y="5254344"/>
            <a:ext cx="56400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For Policymakers</a:t>
            </a:r>
          </a:p>
        </p:txBody>
      </p:sp>
      <p:sp>
        <p:nvSpPr>
          <p:cNvPr id="135" name="文本框 134"/>
          <p:cNvSpPr txBox="1"/>
          <p:nvPr/>
        </p:nvSpPr>
        <p:spPr>
          <a:xfrm>
            <a:off x="5589453" y="1987105"/>
            <a:ext cx="653496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Promoting gender diversity on boards of directors is a strategic investment to protect shareholder interests, improve internal oversight, and reduce agency costs, rather than just meeting compliance requirements.</a:t>
            </a:r>
            <a:endPar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endParaRPr>
          </a:p>
        </p:txBody>
      </p:sp>
      <p:sp>
        <p:nvSpPr>
          <p:cNvPr id="137" name="文本框 136"/>
          <p:cNvSpPr txBox="1"/>
          <p:nvPr/>
        </p:nvSpPr>
        <p:spPr>
          <a:xfrm>
            <a:off x="5637156" y="3797435"/>
            <a:ext cx="653496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When assessing a company’s governance (the “G” in ESG), the gender composition of the board of directors and its representation on key committees should be considered as an effective and quantifiable risk assessment indicator.</a:t>
            </a:r>
            <a:endPar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endParaRPr>
          </a:p>
        </p:txBody>
      </p:sp>
      <p:sp>
        <p:nvSpPr>
          <p:cNvPr id="139" name="文本框 138"/>
          <p:cNvSpPr txBox="1"/>
          <p:nvPr/>
        </p:nvSpPr>
        <p:spPr>
          <a:xfrm>
            <a:off x="5637156" y="5678526"/>
            <a:ext cx="650118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charset="-122"/>
                <a:cs typeface="Times New Roman" panose="02020603050405020304" pitchFamily="18" charset="0"/>
              </a:rPr>
              <a:t>Policies promoting (or mandating) more women on boards can boost capital market accountability and efficiency.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文本框 8"/>
          <p:cNvSpPr txBox="1"/>
          <p:nvPr>
            <p:custDataLst>
              <p:tags r:id="rId1"/>
            </p:custDataLst>
          </p:nvPr>
        </p:nvSpPr>
        <p:spPr>
          <a:xfrm>
            <a:off x="2914830" y="2317660"/>
            <a:ext cx="2143845" cy="2476179"/>
          </a:xfrm>
          <a:custGeom>
            <a:avLst/>
            <a:gdLst/>
            <a:ahLst/>
            <a:cxnLst/>
            <a:rect l="l" t="t" r="r" b="b"/>
            <a:pathLst>
              <a:path w="2143845" h="2476179">
                <a:moveTo>
                  <a:pt x="2143845" y="903531"/>
                </a:moveTo>
                <a:cubicBezTo>
                  <a:pt x="2113184" y="938149"/>
                  <a:pt x="2083511" y="971283"/>
                  <a:pt x="2054828" y="1002934"/>
                </a:cubicBezTo>
                <a:cubicBezTo>
                  <a:pt x="2029111" y="1033595"/>
                  <a:pt x="2004137" y="1063268"/>
                  <a:pt x="1979904" y="1091952"/>
                </a:cubicBezTo>
                <a:cubicBezTo>
                  <a:pt x="1955672" y="1120635"/>
                  <a:pt x="1936137" y="1145362"/>
                  <a:pt x="1921301" y="1166133"/>
                </a:cubicBezTo>
                <a:cubicBezTo>
                  <a:pt x="1913388" y="1180969"/>
                  <a:pt x="1905228" y="1197289"/>
                  <a:pt x="1896821" y="1215093"/>
                </a:cubicBezTo>
                <a:cubicBezTo>
                  <a:pt x="1888414" y="1232897"/>
                  <a:pt x="1880748" y="1250206"/>
                  <a:pt x="1873825" y="1267020"/>
                </a:cubicBezTo>
                <a:cubicBezTo>
                  <a:pt x="1866901" y="1283834"/>
                  <a:pt x="1860967" y="1298671"/>
                  <a:pt x="1856021" y="1311529"/>
                </a:cubicBezTo>
                <a:cubicBezTo>
                  <a:pt x="1851076" y="1324387"/>
                  <a:pt x="1847120" y="1333783"/>
                  <a:pt x="1844152" y="1339718"/>
                </a:cubicBezTo>
                <a:cubicBezTo>
                  <a:pt x="1831294" y="1442583"/>
                  <a:pt x="1807556" y="1536299"/>
                  <a:pt x="1772938" y="1620866"/>
                </a:cubicBezTo>
                <a:cubicBezTo>
                  <a:pt x="1738320" y="1705433"/>
                  <a:pt x="1687382" y="1788269"/>
                  <a:pt x="1620124" y="1869374"/>
                </a:cubicBezTo>
                <a:cubicBezTo>
                  <a:pt x="1573637" y="1926741"/>
                  <a:pt x="1520721" y="1978174"/>
                  <a:pt x="1461376" y="2023671"/>
                </a:cubicBezTo>
                <a:cubicBezTo>
                  <a:pt x="1402030" y="2069169"/>
                  <a:pt x="1338729" y="2107991"/>
                  <a:pt x="1271471" y="2140136"/>
                </a:cubicBezTo>
                <a:cubicBezTo>
                  <a:pt x="1204213" y="2172282"/>
                  <a:pt x="1133988" y="2196762"/>
                  <a:pt x="1060795" y="2213576"/>
                </a:cubicBezTo>
                <a:cubicBezTo>
                  <a:pt x="987603" y="2230391"/>
                  <a:pt x="913916" y="2238798"/>
                  <a:pt x="839735" y="2238798"/>
                </a:cubicBezTo>
                <a:cubicBezTo>
                  <a:pt x="812040" y="2238798"/>
                  <a:pt x="785335" y="2237809"/>
                  <a:pt x="759619" y="2235830"/>
                </a:cubicBezTo>
                <a:cubicBezTo>
                  <a:pt x="733902" y="2233852"/>
                  <a:pt x="708186" y="2230885"/>
                  <a:pt x="682470" y="2226929"/>
                </a:cubicBezTo>
                <a:cubicBezTo>
                  <a:pt x="672579" y="2229896"/>
                  <a:pt x="662441" y="2231874"/>
                  <a:pt x="652055" y="2232863"/>
                </a:cubicBezTo>
                <a:cubicBezTo>
                  <a:pt x="641670" y="2233852"/>
                  <a:pt x="631037" y="2234347"/>
                  <a:pt x="620157" y="2234347"/>
                </a:cubicBezTo>
                <a:cubicBezTo>
                  <a:pt x="597408" y="2233358"/>
                  <a:pt x="571197" y="2236325"/>
                  <a:pt x="541525" y="2243249"/>
                </a:cubicBezTo>
                <a:cubicBezTo>
                  <a:pt x="511852" y="2250172"/>
                  <a:pt x="480449" y="2259074"/>
                  <a:pt x="447314" y="2269954"/>
                </a:cubicBezTo>
                <a:cubicBezTo>
                  <a:pt x="414180" y="2280834"/>
                  <a:pt x="380056" y="2293692"/>
                  <a:pt x="344944" y="2308528"/>
                </a:cubicBezTo>
                <a:cubicBezTo>
                  <a:pt x="309831" y="2323365"/>
                  <a:pt x="275955" y="2338201"/>
                  <a:pt x="243315" y="2353037"/>
                </a:cubicBezTo>
                <a:cubicBezTo>
                  <a:pt x="165177" y="2388644"/>
                  <a:pt x="84072" y="2429692"/>
                  <a:pt x="0" y="2476179"/>
                </a:cubicBezTo>
                <a:lnTo>
                  <a:pt x="887211" y="1824865"/>
                </a:lnTo>
                <a:cubicBezTo>
                  <a:pt x="893145" y="1825854"/>
                  <a:pt x="898585" y="1826349"/>
                  <a:pt x="903531" y="1826349"/>
                </a:cubicBezTo>
                <a:cubicBezTo>
                  <a:pt x="908476" y="1826349"/>
                  <a:pt x="913916" y="1826349"/>
                  <a:pt x="919851" y="1826349"/>
                </a:cubicBezTo>
                <a:cubicBezTo>
                  <a:pt x="958425" y="1826349"/>
                  <a:pt x="994279" y="1818683"/>
                  <a:pt x="1027414" y="1803352"/>
                </a:cubicBezTo>
                <a:cubicBezTo>
                  <a:pt x="1060548" y="1788022"/>
                  <a:pt x="1090963" y="1767993"/>
                  <a:pt x="1118657" y="1743265"/>
                </a:cubicBezTo>
                <a:cubicBezTo>
                  <a:pt x="1146351" y="1718538"/>
                  <a:pt x="1170831" y="1690349"/>
                  <a:pt x="1192097" y="1658698"/>
                </a:cubicBezTo>
                <a:cubicBezTo>
                  <a:pt x="1213362" y="1627048"/>
                  <a:pt x="1230918" y="1594902"/>
                  <a:pt x="1244766" y="1562262"/>
                </a:cubicBezTo>
                <a:close/>
                <a:moveTo>
                  <a:pt x="1741782" y="0"/>
                </a:moveTo>
                <a:lnTo>
                  <a:pt x="1838218" y="0"/>
                </a:lnTo>
                <a:lnTo>
                  <a:pt x="1734364" y="419867"/>
                </a:lnTo>
                <a:lnTo>
                  <a:pt x="1700240" y="419867"/>
                </a:lnTo>
                <a:cubicBezTo>
                  <a:pt x="1617157" y="419867"/>
                  <a:pt x="1536299" y="429016"/>
                  <a:pt x="1457667" y="447314"/>
                </a:cubicBezTo>
                <a:cubicBezTo>
                  <a:pt x="1379034" y="465612"/>
                  <a:pt x="1305100" y="493307"/>
                  <a:pt x="1235864" y="530398"/>
                </a:cubicBezTo>
                <a:cubicBezTo>
                  <a:pt x="1166628" y="567488"/>
                  <a:pt x="1103821" y="614223"/>
                  <a:pt x="1047443" y="670601"/>
                </a:cubicBezTo>
                <a:cubicBezTo>
                  <a:pt x="991065" y="726979"/>
                  <a:pt x="943589" y="792753"/>
                  <a:pt x="905014" y="867923"/>
                </a:cubicBezTo>
                <a:cubicBezTo>
                  <a:pt x="976229" y="821436"/>
                  <a:pt x="1047443" y="787066"/>
                  <a:pt x="1118657" y="764811"/>
                </a:cubicBezTo>
                <a:cubicBezTo>
                  <a:pt x="1189871" y="742557"/>
                  <a:pt x="1268009" y="731429"/>
                  <a:pt x="1353071" y="731429"/>
                </a:cubicBezTo>
                <a:cubicBezTo>
                  <a:pt x="1407471" y="731429"/>
                  <a:pt x="1459150" y="737364"/>
                  <a:pt x="1508110" y="749233"/>
                </a:cubicBezTo>
                <a:cubicBezTo>
                  <a:pt x="1557070" y="761102"/>
                  <a:pt x="1601826" y="779400"/>
                  <a:pt x="1642379" y="804127"/>
                </a:cubicBezTo>
                <a:cubicBezTo>
                  <a:pt x="1682931" y="828855"/>
                  <a:pt x="1718291" y="860258"/>
                  <a:pt x="1748458" y="898338"/>
                </a:cubicBezTo>
                <a:cubicBezTo>
                  <a:pt x="1778625" y="936418"/>
                  <a:pt x="1802116" y="982163"/>
                  <a:pt x="1818931" y="1035574"/>
                </a:cubicBezTo>
                <a:lnTo>
                  <a:pt x="1050410" y="1600837"/>
                </a:lnTo>
                <a:cubicBezTo>
                  <a:pt x="1066235" y="1587979"/>
                  <a:pt x="1087501" y="1569433"/>
                  <a:pt x="1114206" y="1545201"/>
                </a:cubicBezTo>
                <a:cubicBezTo>
                  <a:pt x="1140912" y="1520968"/>
                  <a:pt x="1166875" y="1494263"/>
                  <a:pt x="1192097" y="1465085"/>
                </a:cubicBezTo>
                <a:cubicBezTo>
                  <a:pt x="1217319" y="1435907"/>
                  <a:pt x="1238337" y="1405492"/>
                  <a:pt x="1255151" y="1373841"/>
                </a:cubicBezTo>
                <a:cubicBezTo>
                  <a:pt x="1271965" y="1342191"/>
                  <a:pt x="1278395" y="1312518"/>
                  <a:pt x="1274438" y="1284824"/>
                </a:cubicBezTo>
                <a:cubicBezTo>
                  <a:pt x="1260591" y="1236358"/>
                  <a:pt x="1237100" y="1200751"/>
                  <a:pt x="1203966" y="1178002"/>
                </a:cubicBezTo>
                <a:cubicBezTo>
                  <a:pt x="1170831" y="1155253"/>
                  <a:pt x="1128548" y="1143879"/>
                  <a:pt x="1077115" y="1143879"/>
                </a:cubicBezTo>
                <a:cubicBezTo>
                  <a:pt x="1018759" y="1143879"/>
                  <a:pt x="963123" y="1157231"/>
                  <a:pt x="910207" y="1183937"/>
                </a:cubicBezTo>
                <a:cubicBezTo>
                  <a:pt x="857291" y="1210642"/>
                  <a:pt x="813029" y="1247238"/>
                  <a:pt x="777422" y="1293725"/>
                </a:cubicBezTo>
                <a:lnTo>
                  <a:pt x="741815" y="1439121"/>
                </a:lnTo>
                <a:cubicBezTo>
                  <a:pt x="703241" y="1593419"/>
                  <a:pt x="708186" y="1701229"/>
                  <a:pt x="756651" y="1762553"/>
                </a:cubicBezTo>
                <a:cubicBezTo>
                  <a:pt x="766542" y="1775411"/>
                  <a:pt x="776928" y="1785302"/>
                  <a:pt x="787808" y="1792225"/>
                </a:cubicBezTo>
                <a:lnTo>
                  <a:pt x="378325" y="2093402"/>
                </a:lnTo>
                <a:cubicBezTo>
                  <a:pt x="298209" y="2026144"/>
                  <a:pt x="241337" y="1937621"/>
                  <a:pt x="207708" y="1827832"/>
                </a:cubicBezTo>
                <a:cubicBezTo>
                  <a:pt x="170123" y="1694306"/>
                  <a:pt x="171112" y="1542975"/>
                  <a:pt x="210675" y="1373841"/>
                </a:cubicBezTo>
                <a:lnTo>
                  <a:pt x="259635" y="1175035"/>
                </a:lnTo>
                <a:cubicBezTo>
                  <a:pt x="303155" y="1004912"/>
                  <a:pt x="371896" y="847894"/>
                  <a:pt x="465860" y="703982"/>
                </a:cubicBezTo>
                <a:cubicBezTo>
                  <a:pt x="559823" y="560070"/>
                  <a:pt x="672084" y="435940"/>
                  <a:pt x="802644" y="331591"/>
                </a:cubicBezTo>
                <a:cubicBezTo>
                  <a:pt x="933203" y="227242"/>
                  <a:pt x="1078599" y="145890"/>
                  <a:pt x="1238831" y="87534"/>
                </a:cubicBezTo>
                <a:cubicBezTo>
                  <a:pt x="1399063" y="29178"/>
                  <a:pt x="1566713" y="0"/>
                  <a:pt x="1741782" y="0"/>
                </a:cubicBez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indent="0" algn="ctr">
              <a:lnSpc>
                <a:spcPct val="90000"/>
              </a:lnSpc>
              <a:spcBef>
                <a:spcPts val="1000"/>
              </a:spcBef>
              <a:buFont typeface="Arial" panose="020B0604020202020204" pitchFamily="34" charset="0"/>
              <a:buNone/>
              <a:defRPr sz="23900">
                <a:solidFill>
                  <a:schemeClr val="accent1"/>
                </a:solidFill>
                <a:latin typeface="Facon" pitchFamily="2" charset="0"/>
              </a:defRPr>
            </a:lvl1pPr>
            <a:lvl2pPr indent="0" algn="ctr">
              <a:lnSpc>
                <a:spcPct val="90000"/>
              </a:lnSpc>
              <a:spcBef>
                <a:spcPts val="500"/>
              </a:spcBef>
              <a:buFont typeface="Arial" panose="020B0604020202020204" pitchFamily="34" charset="0"/>
              <a:buNone/>
              <a:defRPr sz="9600">
                <a:latin typeface="Facon" pitchFamily="2" charset="0"/>
              </a:defRPr>
            </a:lvl2pPr>
            <a:lvl3pPr indent="0" algn="ctr">
              <a:lnSpc>
                <a:spcPct val="90000"/>
              </a:lnSpc>
              <a:spcBef>
                <a:spcPts val="500"/>
              </a:spcBef>
              <a:buFont typeface="Arial" panose="020B0604020202020204" pitchFamily="34" charset="0"/>
              <a:buNone/>
              <a:defRPr sz="9600">
                <a:latin typeface="Facon" pitchFamily="2" charset="0"/>
              </a:defRPr>
            </a:lvl3pPr>
            <a:lvl4pPr indent="0" algn="ctr">
              <a:lnSpc>
                <a:spcPct val="90000"/>
              </a:lnSpc>
              <a:spcBef>
                <a:spcPts val="500"/>
              </a:spcBef>
              <a:buFont typeface="Arial" panose="020B0604020202020204" pitchFamily="34" charset="0"/>
              <a:buNone/>
              <a:defRPr sz="9600">
                <a:latin typeface="Facon" pitchFamily="2" charset="0"/>
              </a:defRPr>
            </a:lvl4pPr>
            <a:lvl5pPr indent="0" algn="ctr">
              <a:lnSpc>
                <a:spcPct val="90000"/>
              </a:lnSpc>
              <a:spcBef>
                <a:spcPts val="500"/>
              </a:spcBef>
              <a:buFont typeface="Arial" panose="020B0604020202020204" pitchFamily="34" charset="0"/>
              <a:buNone/>
              <a:defRPr sz="9600">
                <a:latin typeface="Facon"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a:p>
        </p:txBody>
      </p:sp>
      <p:sp>
        <p:nvSpPr>
          <p:cNvPr id="4" name="矩形 3"/>
          <p:cNvSpPr/>
          <p:nvPr/>
        </p:nvSpPr>
        <p:spPr>
          <a:xfrm>
            <a:off x="4984433" y="3321279"/>
            <a:ext cx="3978910" cy="755650"/>
          </a:xfrm>
          <a:prstGeom prst="rect">
            <a:avLst/>
          </a:prstGeom>
        </p:spPr>
        <p:txBody>
          <a:bodyPr wrap="none">
            <a:spAutoFit/>
          </a:bodyPr>
          <a:lstStyle/>
          <a:p>
            <a:pPr indent="0" algn="l">
              <a:lnSpc>
                <a:spcPct val="80000"/>
              </a:lnSpc>
              <a:spcBef>
                <a:spcPts val="2000"/>
              </a:spcBef>
              <a:spcAft>
                <a:spcPts val="2000"/>
              </a:spcAft>
              <a:buFont typeface="+mj-lt"/>
              <a:buNone/>
            </a:pPr>
            <a:r>
              <a:rPr lang="en-US" altLang="zh-CN" sz="5400" b="1" dirty="0">
                <a:solidFill>
                  <a:schemeClr val="accent2"/>
                </a:solidFill>
                <a:latin typeface="+mj-ea"/>
                <a:ea typeface="+mj-ea"/>
                <a:sym typeface="+mn-ea"/>
              </a:rPr>
              <a:t>Conclusion</a:t>
            </a:r>
            <a:endParaRPr lang="zh-CN" altLang="en-US" sz="5400" dirty="0">
              <a:solidFill>
                <a:schemeClr val="accent2"/>
              </a:solidFill>
              <a:latin typeface="+mj-ea"/>
              <a:ea typeface="+mj-ea"/>
            </a:endParaRPr>
          </a:p>
        </p:txBody>
      </p:sp>
      <p:sp>
        <p:nvSpPr>
          <p:cNvPr id="5" name="文本框 4"/>
          <p:cNvSpPr txBox="1"/>
          <p:nvPr/>
        </p:nvSpPr>
        <p:spPr>
          <a:xfrm>
            <a:off x="4984433" y="2551837"/>
            <a:ext cx="2618025" cy="521970"/>
          </a:xfrm>
          <a:prstGeom prst="rect">
            <a:avLst/>
          </a:prstGeom>
          <a:noFill/>
        </p:spPr>
        <p:txBody>
          <a:bodyPr wrap="square" rtlCol="0">
            <a:spAutoFit/>
          </a:bodyPr>
          <a:lstStyle/>
          <a:p>
            <a:r>
              <a:rPr lang="zh-CN" altLang="en-US" sz="2800" spc="-150" dirty="0">
                <a:solidFill>
                  <a:schemeClr val="accent2"/>
                </a:solidFill>
                <a:latin typeface="+mj-ea"/>
                <a:ea typeface="+mj-ea"/>
                <a:sym typeface="Wingdings 3" panose="05040102010807070707" pitchFamily="18" charset="2"/>
              </a:rPr>
              <a:t></a:t>
            </a:r>
            <a:endParaRPr lang="zh-CN" altLang="en-US" sz="2800" dirty="0">
              <a:solidFill>
                <a:schemeClr val="accent2"/>
              </a:solidFill>
              <a:latin typeface="+mj-ea"/>
              <a:ea typeface="+mj-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t>25</a:t>
            </a:fld>
            <a:endParaRPr lang="zh-CN" altLang="en-US" spc="90" dirty="0"/>
          </a:p>
        </p:txBody>
      </p:sp>
      <p:sp>
        <p:nvSpPr>
          <p:cNvPr id="6" name="文本占位符 5"/>
          <p:cNvSpPr>
            <a:spLocks noGrp="1"/>
          </p:cNvSpPr>
          <p:nvPr>
            <p:ph type="body" sz="quarter" idx="14"/>
          </p:nvPr>
        </p:nvSpPr>
        <p:spPr>
          <a:xfrm>
            <a:off x="1692910" y="87630"/>
            <a:ext cx="2631440" cy="368300"/>
          </a:xfrm>
        </p:spPr>
        <p:txBody>
          <a:bodyPr wrap="square"/>
          <a:lstStyle/>
          <a:p>
            <a:r>
              <a:rPr lang="en-US" altLang="zh-CN" b="1" dirty="0">
                <a:solidFill>
                  <a:schemeClr val="accent2">
                    <a:lumMod val="90000"/>
                    <a:lumOff val="10000"/>
                  </a:schemeClr>
                </a:solidFill>
              </a:rPr>
              <a:t>CONCLUSION</a:t>
            </a:r>
          </a:p>
        </p:txBody>
      </p:sp>
      <p:sp>
        <p:nvSpPr>
          <p:cNvPr id="3" name="文本框 2"/>
          <p:cNvSpPr txBox="1"/>
          <p:nvPr/>
        </p:nvSpPr>
        <p:spPr>
          <a:xfrm>
            <a:off x="740410" y="815975"/>
            <a:ext cx="10710545" cy="5262245"/>
          </a:xfrm>
          <a:prstGeom prst="rect">
            <a:avLst/>
          </a:prstGeom>
          <a:noFill/>
        </p:spPr>
        <p:txBody>
          <a:bodyPr wrap="square" rtlCol="0">
            <a:spAutoFit/>
          </a:bodyPr>
          <a:lstStyle/>
          <a:p>
            <a:pPr marL="457200" indent="-457200" algn="l">
              <a:buFont typeface="Arial" panose="020B0604020202020204" pitchFamily="34" charset="0"/>
              <a:buChar char="•"/>
            </a:pPr>
            <a:r>
              <a:rPr lang="en-US" altLang="zh-CN" sz="2800">
                <a:latin typeface="Times New Roman" panose="02020603050405020304" charset="0"/>
                <a:cs typeface="Times New Roman" panose="02020603050405020304" charset="0"/>
              </a:rPr>
              <a:t>The artical further test the economic consequences of the decisions made by female boards to retain an underperforming CEO.</a:t>
            </a:r>
          </a:p>
          <a:p>
            <a:pPr marL="457200" indent="-457200" algn="l">
              <a:buFont typeface="Arial" panose="020B0604020202020204" pitchFamily="34" charset="0"/>
              <a:buChar char="•"/>
            </a:pPr>
            <a:r>
              <a:rPr lang="en-US" altLang="zh-CN" sz="2800">
                <a:latin typeface="Times New Roman" panose="02020603050405020304" charset="0"/>
                <a:cs typeface="Times New Roman" panose="02020603050405020304" charset="0"/>
              </a:rPr>
              <a:t>Researchers find that women on boards are associated with lower CEO turnover–performance sensitivity. </a:t>
            </a:r>
          </a:p>
          <a:p>
            <a:pPr marL="457200" indent="-457200" algn="l">
              <a:buFont typeface="Arial" panose="020B0604020202020204" pitchFamily="34" charset="0"/>
              <a:buChar char="•"/>
            </a:pPr>
            <a:r>
              <a:rPr lang="en-US" altLang="zh-CN" sz="2800">
                <a:latin typeface="Times New Roman" panose="02020603050405020304" charset="0"/>
                <a:cs typeface="Times New Roman" panose="02020603050405020304" charset="0"/>
              </a:rPr>
              <a:t>The results also suggest that female boards create firm value, as CEO retention decisions by female boards are associated with more board activities and higher Tobin's Q in the following year.</a:t>
            </a:r>
          </a:p>
          <a:p>
            <a:pPr indent="0" algn="l">
              <a:buFont typeface="Arial" panose="020B0604020202020204" pitchFamily="34" charset="0"/>
              <a:buNone/>
            </a:pPr>
            <a:endParaRPr lang="en-US" altLang="zh-CN" sz="2800">
              <a:latin typeface="Times New Roman" panose="02020603050405020304" charset="0"/>
              <a:cs typeface="Times New Roman" panose="02020603050405020304" charset="0"/>
            </a:endParaRPr>
          </a:p>
          <a:p>
            <a:pPr indent="0" algn="l">
              <a:buFont typeface="Arial" panose="020B0604020202020204" pitchFamily="34" charset="0"/>
              <a:buNone/>
            </a:pPr>
            <a:r>
              <a:rPr lang="en-US" altLang="zh-CN" sz="2800">
                <a:latin typeface="Times New Roman" panose="02020603050405020304" charset="0"/>
                <a:cs typeface="Times New Roman" panose="02020603050405020304" charset="0"/>
              </a:rPr>
              <a:t>Taken together,  results suggest that female boards are not only patient and supportive but also good monitors. These results should be of interest to both academics and regulators, as we offer a very different view of female representation on boards than prior studies.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t>26</a:t>
            </a:fld>
            <a:endParaRPr lang="zh-CN" altLang="en-US" spc="90" dirty="0"/>
          </a:p>
        </p:txBody>
      </p:sp>
      <p:sp>
        <p:nvSpPr>
          <p:cNvPr id="6" name="文本占位符 5"/>
          <p:cNvSpPr>
            <a:spLocks noGrp="1"/>
          </p:cNvSpPr>
          <p:nvPr>
            <p:ph type="body" sz="quarter" idx="14"/>
          </p:nvPr>
        </p:nvSpPr>
        <p:spPr>
          <a:xfrm>
            <a:off x="1692910" y="87630"/>
            <a:ext cx="2631440" cy="368300"/>
          </a:xfrm>
        </p:spPr>
        <p:txBody>
          <a:bodyPr wrap="square"/>
          <a:lstStyle/>
          <a:p>
            <a:r>
              <a:rPr lang="en-US" altLang="zh-CN" b="1" dirty="0">
                <a:solidFill>
                  <a:schemeClr val="accent2">
                    <a:lumMod val="90000"/>
                    <a:lumOff val="10000"/>
                  </a:schemeClr>
                </a:solidFill>
              </a:rPr>
              <a:t>CONCLUSION</a:t>
            </a:r>
          </a:p>
        </p:txBody>
      </p:sp>
      <p:sp>
        <p:nvSpPr>
          <p:cNvPr id="3" name="文本框 2"/>
          <p:cNvSpPr txBox="1"/>
          <p:nvPr/>
        </p:nvSpPr>
        <p:spPr>
          <a:xfrm>
            <a:off x="575945" y="661670"/>
            <a:ext cx="11214735" cy="5776595"/>
          </a:xfrm>
          <a:prstGeom prst="rect">
            <a:avLst/>
          </a:prstGeom>
          <a:noFill/>
        </p:spPr>
        <p:txBody>
          <a:bodyPr wrap="square" rtlCol="0">
            <a:spAutoFit/>
          </a:bodyPr>
          <a:lstStyle/>
          <a:p>
            <a:pPr indent="0" algn="l">
              <a:lnSpc>
                <a:spcPct val="120000"/>
              </a:lnSpc>
              <a:spcBef>
                <a:spcPts val="0"/>
              </a:spcBef>
              <a:spcAft>
                <a:spcPts val="0"/>
              </a:spcAft>
              <a:buFont typeface="Arial" panose="020B0604020202020204" pitchFamily="34" charset="0"/>
              <a:buNone/>
            </a:pPr>
            <a:r>
              <a:rPr lang="en-US" altLang="zh-CN" sz="2800" b="1">
                <a:solidFill>
                  <a:srgbClr val="C00000"/>
                </a:solidFill>
                <a:latin typeface="Times New Roman" panose="02020603050405020304" charset="0"/>
                <a:cs typeface="Times New Roman" panose="02020603050405020304" charset="0"/>
              </a:rPr>
              <a:t>The interpretation of our findings is, however, subject to several caveats.</a:t>
            </a:r>
          </a:p>
          <a:p>
            <a:pPr marL="457200" indent="-457200" algn="l">
              <a:lnSpc>
                <a:spcPct val="120000"/>
              </a:lnSpc>
              <a:spcBef>
                <a:spcPts val="0"/>
              </a:spcBef>
              <a:spcAft>
                <a:spcPts val="0"/>
              </a:spcAft>
              <a:buFont typeface="Arial" panose="020B0604020202020204" pitchFamily="34" charset="0"/>
              <a:buChar char="•"/>
            </a:pPr>
            <a:r>
              <a:rPr lang="en-US" altLang="zh-CN" sz="2400">
                <a:latin typeface="Times New Roman" panose="02020603050405020304" charset="0"/>
                <a:cs typeface="Times New Roman" panose="02020603050405020304" charset="0"/>
              </a:rPr>
              <a:t>“There is no such thing as a random allocation [of treatment assignment]” using observational data.The choice to appoint female directors may relate to various factors that could drive our results.</a:t>
            </a:r>
          </a:p>
          <a:p>
            <a:pPr marL="457200" indent="-457200" algn="l">
              <a:lnSpc>
                <a:spcPct val="120000"/>
              </a:lnSpc>
              <a:spcBef>
                <a:spcPts val="0"/>
              </a:spcBef>
              <a:spcAft>
                <a:spcPts val="0"/>
              </a:spcAft>
              <a:buFont typeface="Arial" panose="020B0604020202020204" pitchFamily="34" charset="0"/>
              <a:buChar char="•"/>
            </a:pPr>
            <a:r>
              <a:rPr lang="en-US" altLang="zh-CN" sz="2400">
                <a:latin typeface="Times New Roman" panose="02020603050405020304" charset="0"/>
                <a:cs typeface="Times New Roman" panose="02020603050405020304" charset="0"/>
              </a:rPr>
              <a:t>Researchers rely on a Heckman selection correction procedure to mitigate selection on unobservables. However, the efficacy of their approach is still open to debate.</a:t>
            </a:r>
          </a:p>
          <a:p>
            <a:pPr marL="457200" indent="-457200" algn="l">
              <a:lnSpc>
                <a:spcPct val="120000"/>
              </a:lnSpc>
              <a:spcBef>
                <a:spcPts val="0"/>
              </a:spcBef>
              <a:spcAft>
                <a:spcPts val="0"/>
              </a:spcAft>
              <a:buFont typeface="Arial" panose="020B0604020202020204" pitchFamily="34" charset="0"/>
              <a:buChar char="•"/>
            </a:pPr>
            <a:r>
              <a:rPr lang="en-US" altLang="zh-CN" sz="2400">
                <a:latin typeface="Times New Roman" panose="02020603050405020304" charset="0"/>
                <a:cs typeface="Times New Roman" panose="02020603050405020304" charset="0"/>
              </a:rPr>
              <a:t>Their findings are potentially subject to representation issues as female directors might possess characteristics different from the female population in Russian society.</a:t>
            </a:r>
          </a:p>
          <a:p>
            <a:pPr indent="0" algn="l">
              <a:lnSpc>
                <a:spcPct val="120000"/>
              </a:lnSpc>
              <a:spcBef>
                <a:spcPts val="0"/>
              </a:spcBef>
              <a:spcAft>
                <a:spcPts val="0"/>
              </a:spcAft>
              <a:buFont typeface="Arial" panose="020B0604020202020204" pitchFamily="34" charset="0"/>
              <a:buNone/>
            </a:pPr>
            <a:r>
              <a:rPr lang="en-US" altLang="zh-CN" sz="2800">
                <a:latin typeface="Times New Roman" panose="02020603050405020304" charset="0"/>
                <a:cs typeface="Times New Roman" panose="02020603050405020304" charset="0"/>
              </a:rPr>
              <a:t>Nevertheless, the research questions they ask are generalizable, as it is equally important to investigate in AngloSaxon settings whether certain board qualities could enhance shareholder value. The artical call for future research to add knowledge to this area.</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55930" y="3013501"/>
            <a:ext cx="6280150" cy="829945"/>
          </a:xfrm>
          <a:prstGeom prst="rect">
            <a:avLst/>
          </a:prstGeom>
        </p:spPr>
        <p:txBody>
          <a:bodyPr wrap="none">
            <a:spAutoFit/>
          </a:bodyPr>
          <a:lstStyle/>
          <a:p>
            <a:pPr algn="ctr"/>
            <a:r>
              <a:rPr lang="en-US" altLang="zh-CN" sz="4800" b="1" dirty="0">
                <a:solidFill>
                  <a:schemeClr val="bg1"/>
                </a:solidFill>
                <a:latin typeface="+mj-ea"/>
                <a:ea typeface="+mj-ea"/>
              </a:rPr>
              <a:t>Thanks for listening</a:t>
            </a:r>
          </a:p>
        </p:txBody>
      </p:sp>
      <p:sp>
        <p:nvSpPr>
          <p:cNvPr id="7" name="矩形 6"/>
          <p:cNvSpPr/>
          <p:nvPr/>
        </p:nvSpPr>
        <p:spPr>
          <a:xfrm>
            <a:off x="4454709" y="4586418"/>
            <a:ext cx="3282950" cy="398780"/>
          </a:xfrm>
          <a:prstGeom prst="rect">
            <a:avLst/>
          </a:prstGeom>
        </p:spPr>
        <p:txBody>
          <a:bodyPr wrap="none">
            <a:spAutoFit/>
          </a:bodyPr>
          <a:lstStyle/>
          <a:p>
            <a:r>
              <a:rPr lang="zh-CN" altLang="en-US" sz="2000" spc="-150" dirty="0">
                <a:solidFill>
                  <a:schemeClr val="bg1"/>
                </a:solidFill>
                <a:latin typeface="+mj-ea"/>
                <a:sym typeface="Wingdings 3" panose="05040102010807070707" pitchFamily="18" charset="2"/>
              </a:rPr>
              <a:t></a:t>
            </a:r>
            <a:r>
              <a:rPr lang="en-US" altLang="zh-CN" sz="2000" spc="-150" dirty="0">
                <a:solidFill>
                  <a:schemeClr val="bg1"/>
                </a:solidFill>
                <a:latin typeface="+mj-ea"/>
                <a:sym typeface="Wingdings 3" panose="05040102010807070707" pitchFamily="18" charset="2"/>
              </a:rPr>
              <a:t>PRESENTER</a:t>
            </a:r>
            <a:r>
              <a:rPr lang="zh-CN" altLang="en-US" sz="2000" b="1" dirty="0">
                <a:solidFill>
                  <a:schemeClr val="bg1"/>
                </a:solidFill>
                <a:latin typeface="黑体" panose="02010609060101010101" pitchFamily="49" charset="-122"/>
                <a:ea typeface="黑体" panose="02010609060101010101" pitchFamily="49" charset="-122"/>
              </a:rPr>
              <a:t>：井沫涵</a:t>
            </a:r>
            <a:r>
              <a:rPr lang="en-US" altLang="zh-CN" sz="2000" b="1" dirty="0">
                <a:solidFill>
                  <a:schemeClr val="bg1"/>
                </a:solidFill>
                <a:latin typeface="黑体" panose="02010609060101010101" pitchFamily="49" charset="-122"/>
                <a:ea typeface="黑体" panose="02010609060101010101" pitchFamily="49" charset="-122"/>
              </a:rPr>
              <a:t> </a:t>
            </a:r>
            <a:r>
              <a:rPr lang="zh-CN" altLang="en-US" sz="2000" b="1" dirty="0">
                <a:solidFill>
                  <a:schemeClr val="bg1"/>
                </a:solidFill>
                <a:latin typeface="黑体" panose="02010609060101010101" pitchFamily="49" charset="-122"/>
                <a:ea typeface="黑体" panose="02010609060101010101" pitchFamily="49" charset="-122"/>
              </a:rPr>
              <a:t>马川</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84433" y="3321279"/>
            <a:ext cx="3989070" cy="922020"/>
          </a:xfrm>
          <a:prstGeom prst="rect">
            <a:avLst/>
          </a:prstGeom>
        </p:spPr>
        <p:txBody>
          <a:bodyPr wrap="none">
            <a:spAutoFit/>
          </a:bodyPr>
          <a:lstStyle/>
          <a:p>
            <a:pPr algn="l"/>
            <a:r>
              <a:rPr lang="en-US" sz="5400" b="1" dirty="0">
                <a:solidFill>
                  <a:schemeClr val="accent2"/>
                </a:solidFill>
                <a:latin typeface="+mj-ea"/>
                <a:ea typeface="+mj-ea"/>
                <a:sym typeface="+mn-ea"/>
              </a:rPr>
              <a:t>Motivation</a:t>
            </a:r>
            <a:endParaRPr lang="en-US" altLang="zh-CN" sz="5400" dirty="0">
              <a:solidFill>
                <a:srgbClr val="23457A"/>
              </a:solidFill>
              <a:latin typeface="+mj-ea"/>
              <a:ea typeface="+mj-ea"/>
            </a:endParaRPr>
          </a:p>
        </p:txBody>
      </p:sp>
      <p:sp>
        <p:nvSpPr>
          <p:cNvPr id="9" name="文本框 8"/>
          <p:cNvSpPr txBox="1"/>
          <p:nvPr/>
        </p:nvSpPr>
        <p:spPr>
          <a:xfrm>
            <a:off x="4984433" y="2551837"/>
            <a:ext cx="2618025" cy="521970"/>
          </a:xfrm>
          <a:prstGeom prst="rect">
            <a:avLst/>
          </a:prstGeom>
          <a:noFill/>
        </p:spPr>
        <p:txBody>
          <a:bodyPr wrap="square" rtlCol="0">
            <a:spAutoFit/>
          </a:bodyPr>
          <a:lstStyle/>
          <a:p>
            <a:r>
              <a:rPr lang="zh-CN" altLang="en-US" sz="2800" spc="-150" dirty="0">
                <a:solidFill>
                  <a:schemeClr val="accent2"/>
                </a:solidFill>
                <a:latin typeface="+mj-ea"/>
                <a:ea typeface="+mj-ea"/>
                <a:sym typeface="Wingdings 3" panose="05040102010807070707" pitchFamily="18" charset="2"/>
              </a:rPr>
              <a:t></a:t>
            </a:r>
            <a:endParaRPr lang="zh-CN" altLang="en-US" sz="2800" dirty="0">
              <a:solidFill>
                <a:schemeClr val="accent2"/>
              </a:solidFill>
              <a:latin typeface="+mj-ea"/>
              <a:ea typeface="+mj-ea"/>
            </a:endParaRPr>
          </a:p>
        </p:txBody>
      </p:sp>
      <p:sp>
        <p:nvSpPr>
          <p:cNvPr id="19" name="PA-文本框 18"/>
          <p:cNvSpPr txBox="1"/>
          <p:nvPr>
            <p:custDataLst>
              <p:tags r:id="rId1"/>
            </p:custDataLst>
          </p:nvPr>
        </p:nvSpPr>
        <p:spPr>
          <a:xfrm>
            <a:off x="3410750" y="2353267"/>
            <a:ext cx="1326365" cy="2177969"/>
          </a:xfrm>
          <a:custGeom>
            <a:avLst/>
            <a:gdLst/>
            <a:ahLst/>
            <a:cxnLst/>
            <a:rect l="l" t="t" r="r" b="b"/>
            <a:pathLst>
              <a:path w="1326365" h="2177969">
                <a:moveTo>
                  <a:pt x="1326365" y="637961"/>
                </a:moveTo>
                <a:cubicBezTo>
                  <a:pt x="1286802" y="680492"/>
                  <a:pt x="1248722" y="722528"/>
                  <a:pt x="1212126" y="764069"/>
                </a:cubicBezTo>
                <a:cubicBezTo>
                  <a:pt x="1190366" y="787808"/>
                  <a:pt x="1172315" y="807837"/>
                  <a:pt x="1157973" y="824157"/>
                </a:cubicBezTo>
                <a:cubicBezTo>
                  <a:pt x="1143631" y="840476"/>
                  <a:pt x="1129537" y="857291"/>
                  <a:pt x="1115690" y="874600"/>
                </a:cubicBezTo>
                <a:cubicBezTo>
                  <a:pt x="1101843" y="891909"/>
                  <a:pt x="1088490" y="908723"/>
                  <a:pt x="1075632" y="925043"/>
                </a:cubicBezTo>
                <a:cubicBezTo>
                  <a:pt x="1062774" y="941363"/>
                  <a:pt x="1051399" y="956447"/>
                  <a:pt x="1041508" y="970294"/>
                </a:cubicBezTo>
                <a:cubicBezTo>
                  <a:pt x="1021727" y="997988"/>
                  <a:pt x="1005407" y="1026177"/>
                  <a:pt x="992549" y="1054861"/>
                </a:cubicBezTo>
                <a:cubicBezTo>
                  <a:pt x="979690" y="1083544"/>
                  <a:pt x="968810" y="1109755"/>
                  <a:pt x="959909" y="1133493"/>
                </a:cubicBezTo>
                <a:lnTo>
                  <a:pt x="701757" y="2177969"/>
                </a:lnTo>
                <a:lnTo>
                  <a:pt x="152814" y="2177969"/>
                </a:lnTo>
                <a:lnTo>
                  <a:pt x="359038" y="1348620"/>
                </a:lnTo>
                <a:close/>
                <a:moveTo>
                  <a:pt x="1172068" y="0"/>
                </a:moveTo>
                <a:lnTo>
                  <a:pt x="1240315" y="0"/>
                </a:lnTo>
                <a:lnTo>
                  <a:pt x="1059312" y="728462"/>
                </a:lnTo>
                <a:lnTo>
                  <a:pt x="99403" y="1433187"/>
                </a:lnTo>
                <a:cubicBezTo>
                  <a:pt x="103359" y="1429230"/>
                  <a:pt x="116465" y="1414889"/>
                  <a:pt x="138719" y="1390161"/>
                </a:cubicBezTo>
                <a:cubicBezTo>
                  <a:pt x="160974" y="1365434"/>
                  <a:pt x="186690" y="1336503"/>
                  <a:pt x="215868" y="1303369"/>
                </a:cubicBezTo>
                <a:cubicBezTo>
                  <a:pt x="245046" y="1270235"/>
                  <a:pt x="274471" y="1235864"/>
                  <a:pt x="304144" y="1200257"/>
                </a:cubicBezTo>
                <a:cubicBezTo>
                  <a:pt x="333817" y="1164650"/>
                  <a:pt x="357060" y="1134482"/>
                  <a:pt x="373875" y="1109755"/>
                </a:cubicBezTo>
                <a:cubicBezTo>
                  <a:pt x="391678" y="1084039"/>
                  <a:pt x="406762" y="1058076"/>
                  <a:pt x="419125" y="1031865"/>
                </a:cubicBezTo>
                <a:cubicBezTo>
                  <a:pt x="431489" y="1005654"/>
                  <a:pt x="441627" y="981669"/>
                  <a:pt x="449540" y="959909"/>
                </a:cubicBezTo>
                <a:cubicBezTo>
                  <a:pt x="458442" y="935181"/>
                  <a:pt x="465860" y="911443"/>
                  <a:pt x="471794" y="888694"/>
                </a:cubicBezTo>
                <a:lnTo>
                  <a:pt x="545976" y="593452"/>
                </a:lnTo>
                <a:lnTo>
                  <a:pt x="0" y="737364"/>
                </a:lnTo>
                <a:lnTo>
                  <a:pt x="100887" y="329366"/>
                </a:ln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indent="0" algn="ctr">
              <a:lnSpc>
                <a:spcPct val="90000"/>
              </a:lnSpc>
              <a:spcBef>
                <a:spcPts val="1000"/>
              </a:spcBef>
              <a:buFont typeface="Arial" panose="020B0604020202020204" pitchFamily="34" charset="0"/>
              <a:buNone/>
              <a:defRPr sz="23900">
                <a:solidFill>
                  <a:schemeClr val="accent1"/>
                </a:solidFill>
                <a:latin typeface="Facon" pitchFamily="2" charset="0"/>
              </a:defRPr>
            </a:lvl1pPr>
            <a:lvl2pPr indent="0" algn="ctr">
              <a:lnSpc>
                <a:spcPct val="90000"/>
              </a:lnSpc>
              <a:spcBef>
                <a:spcPts val="500"/>
              </a:spcBef>
              <a:buFont typeface="Arial" panose="020B0604020202020204" pitchFamily="34" charset="0"/>
              <a:buNone/>
              <a:defRPr sz="9600">
                <a:latin typeface="Facon" pitchFamily="2" charset="0"/>
              </a:defRPr>
            </a:lvl2pPr>
            <a:lvl3pPr indent="0" algn="ctr">
              <a:lnSpc>
                <a:spcPct val="90000"/>
              </a:lnSpc>
              <a:spcBef>
                <a:spcPts val="500"/>
              </a:spcBef>
              <a:buFont typeface="Arial" panose="020B0604020202020204" pitchFamily="34" charset="0"/>
              <a:buNone/>
              <a:defRPr sz="9600">
                <a:latin typeface="Facon" pitchFamily="2" charset="0"/>
              </a:defRPr>
            </a:lvl3pPr>
            <a:lvl4pPr indent="0" algn="ctr">
              <a:lnSpc>
                <a:spcPct val="90000"/>
              </a:lnSpc>
              <a:spcBef>
                <a:spcPts val="500"/>
              </a:spcBef>
              <a:buFont typeface="Arial" panose="020B0604020202020204" pitchFamily="34" charset="0"/>
              <a:buNone/>
              <a:defRPr sz="9600">
                <a:latin typeface="Facon" pitchFamily="2" charset="0"/>
              </a:defRPr>
            </a:lvl4pPr>
            <a:lvl5pPr indent="0" algn="ctr">
              <a:lnSpc>
                <a:spcPct val="90000"/>
              </a:lnSpc>
              <a:spcBef>
                <a:spcPts val="500"/>
              </a:spcBef>
              <a:buFont typeface="Arial" panose="020B0604020202020204" pitchFamily="34" charset="0"/>
              <a:buNone/>
              <a:defRPr sz="9600">
                <a:latin typeface="Facon"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440055" y="3992245"/>
            <a:ext cx="11386185" cy="23882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a:xfrm>
            <a:off x="10761970" y="6297947"/>
            <a:ext cx="914093" cy="291556"/>
          </a:xfrm>
        </p:spPr>
        <p:txBody>
          <a:bodyPr/>
          <a:lstStyle/>
          <a:p>
            <a:r>
              <a:rPr lang="zh-CN" altLang="en-US"/>
              <a:t>  </a:t>
            </a:r>
            <a:r>
              <a:rPr lang="en-US" altLang="zh-CN" spc="90"/>
              <a:t>Page </a:t>
            </a:r>
            <a:fld id="{7CFB1EEF-B761-4911-A2FD-18DBD3241D03}" type="slidenum">
              <a:rPr lang="zh-CN" altLang="en-US" spc="90" smtClean="0"/>
              <a:t>4</a:t>
            </a:fld>
            <a:endParaRPr lang="zh-CN" altLang="en-US" spc="90" dirty="0"/>
          </a:p>
        </p:txBody>
      </p:sp>
      <p:sp>
        <p:nvSpPr>
          <p:cNvPr id="3" name="文本框 2"/>
          <p:cNvSpPr txBox="1"/>
          <p:nvPr/>
        </p:nvSpPr>
        <p:spPr>
          <a:xfrm>
            <a:off x="7624445" y="830580"/>
            <a:ext cx="4326255" cy="3046095"/>
          </a:xfrm>
          <a:prstGeom prst="rect">
            <a:avLst/>
          </a:prstGeom>
          <a:noFill/>
        </p:spPr>
        <p:txBody>
          <a:bodyPr wrap="square" rtlCol="0">
            <a:spAutoFit/>
          </a:bodyPr>
          <a:lstStyle/>
          <a:p>
            <a:pPr algn="ctr">
              <a:lnSpc>
                <a:spcPct val="100000"/>
              </a:lnSpc>
            </a:pPr>
            <a:r>
              <a:rPr lang="en-US" altLang="zh-CN" sz="2400" b="1" dirty="0">
                <a:solidFill>
                  <a:schemeClr val="accent2"/>
                </a:solidFill>
                <a:latin typeface="微软雅黑" panose="020B0503020204020204" charset="-122"/>
                <a:ea typeface="微软雅黑" panose="020B0503020204020204" charset="-122"/>
              </a:rPr>
              <a:t>The artical investigate the association between female representation on boards and chief executive officerperformance-induced turnover as well as subsequent firm value in Russian firms.</a:t>
            </a:r>
          </a:p>
        </p:txBody>
      </p:sp>
      <p:sp>
        <p:nvSpPr>
          <p:cNvPr id="14" name="文本框 13"/>
          <p:cNvSpPr txBox="1"/>
          <p:nvPr/>
        </p:nvSpPr>
        <p:spPr>
          <a:xfrm>
            <a:off x="585470" y="3991610"/>
            <a:ext cx="11090910" cy="2306320"/>
          </a:xfrm>
          <a:prstGeom prst="rect">
            <a:avLst/>
          </a:prstGeom>
          <a:noFill/>
        </p:spPr>
        <p:txBody>
          <a:bodyPr wrap="square" rtlCol="0" anchor="t">
            <a:spAutoFit/>
          </a:bodyPr>
          <a:lstStyle/>
          <a:p>
            <a:pPr>
              <a:lnSpc>
                <a:spcPct val="120000"/>
              </a:lnSpc>
              <a:spcBef>
                <a:spcPts val="0"/>
              </a:spcBef>
              <a:spcAft>
                <a:spcPts val="0"/>
              </a:spcAft>
            </a:pPr>
            <a:r>
              <a:rPr lang="en-US" altLang="zh-CN" sz="2400" dirty="0">
                <a:solidFill>
                  <a:schemeClr val="accent2"/>
                </a:solidFill>
                <a:latin typeface="微软雅黑" panose="020B0503020204020204" charset="-122"/>
                <a:ea typeface="微软雅黑" panose="020B0503020204020204" charset="-122"/>
              </a:rPr>
              <a:t>Although improving female board representation has been globally advocated as consistent with best corporate governance practices , recent reviews of the literature show that the average correlation between female board representation and firm performance is </a:t>
            </a:r>
            <a:r>
              <a:rPr lang="en-US" altLang="zh-CN" sz="2400" dirty="0">
                <a:solidFill>
                  <a:srgbClr val="C00000"/>
                </a:solidFill>
                <a:latin typeface="微软雅黑" panose="020B0503020204020204" charset="-122"/>
                <a:ea typeface="微软雅黑" panose="020B0503020204020204" charset="-122"/>
              </a:rPr>
              <a:t>small and not statistically significant.</a:t>
            </a:r>
          </a:p>
        </p:txBody>
      </p:sp>
      <p:sp>
        <p:nvSpPr>
          <p:cNvPr id="6" name="文本占位符 5"/>
          <p:cNvSpPr>
            <a:spLocks noGrp="1"/>
          </p:cNvSpPr>
          <p:nvPr>
            <p:ph type="body" sz="quarter" idx="14"/>
          </p:nvPr>
        </p:nvSpPr>
        <p:spPr>
          <a:xfrm>
            <a:off x="1558925" y="88900"/>
            <a:ext cx="2668905" cy="368300"/>
          </a:xfrm>
        </p:spPr>
        <p:txBody>
          <a:bodyPr wrap="square"/>
          <a:lstStyle/>
          <a:p>
            <a:r>
              <a:rPr lang="en-US" altLang="zh-CN" b="1" dirty="0">
                <a:solidFill>
                  <a:schemeClr val="accent2">
                    <a:lumMod val="90000"/>
                    <a:lumOff val="10000"/>
                  </a:schemeClr>
                </a:solidFill>
              </a:rPr>
              <a:t>BACKGROUND</a:t>
            </a:r>
          </a:p>
        </p:txBody>
      </p:sp>
      <p:pic>
        <p:nvPicPr>
          <p:cNvPr id="7" name="图片 6" descr="wgjjygl-39-12-lvying-1"/>
          <p:cNvPicPr>
            <a:picLocks noChangeAspect="1"/>
          </p:cNvPicPr>
          <p:nvPr/>
        </p:nvPicPr>
        <p:blipFill>
          <a:blip r:embed="rId4"/>
          <a:stretch>
            <a:fillRect/>
          </a:stretch>
        </p:blipFill>
        <p:spPr>
          <a:xfrm>
            <a:off x="440055" y="726440"/>
            <a:ext cx="7042150" cy="3055620"/>
          </a:xfrm>
          <a:prstGeom prst="rect">
            <a:avLst/>
          </a:prstGeom>
        </p:spPr>
      </p:pic>
      <p:sp>
        <p:nvSpPr>
          <p:cNvPr id="5" name="矩形 4"/>
          <p:cNvSpPr/>
          <p:nvPr/>
        </p:nvSpPr>
        <p:spPr>
          <a:xfrm>
            <a:off x="1047115" y="3300095"/>
            <a:ext cx="6060440" cy="14605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1047115" y="3300095"/>
            <a:ext cx="6202680" cy="245110"/>
          </a:xfrm>
          <a:prstGeom prst="rect">
            <a:avLst/>
          </a:prstGeom>
          <a:noFill/>
        </p:spPr>
        <p:txBody>
          <a:bodyPr wrap="square" rtlCol="0">
            <a:spAutoFit/>
          </a:bodyPr>
          <a:lstStyle/>
          <a:p>
            <a:r>
              <a:rPr lang="en-US" altLang="zh-CN" sz="1000">
                <a:latin typeface="Times New Roman" panose="02020603050405020304" charset="0"/>
                <a:cs typeface="Times New Roman" panose="02020603050405020304" charset="0"/>
              </a:rPr>
              <a:t>2015         2016           2017        2018           2019       2020            2021          2022         2023          2024          2025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p:cNvSpPr/>
          <p:nvPr>
            <p:custDataLst>
              <p:tags r:id="rId2"/>
            </p:custDataLst>
          </p:nvPr>
        </p:nvSpPr>
        <p:spPr>
          <a:xfrm>
            <a:off x="1061720" y="1674495"/>
            <a:ext cx="4481195" cy="4468495"/>
          </a:xfrm>
          <a:custGeom>
            <a:avLst/>
            <a:gdLst>
              <a:gd name="connsiteX0" fmla="*/ 0 w 2641600"/>
              <a:gd name="connsiteY0" fmla="*/ 0 h 3696976"/>
              <a:gd name="connsiteX1" fmla="*/ 2641600 w 2641600"/>
              <a:gd name="connsiteY1" fmla="*/ 0 h 3696976"/>
              <a:gd name="connsiteX2" fmla="*/ 2641600 w 2641600"/>
              <a:gd name="connsiteY2" fmla="*/ 1700018 h 3696976"/>
              <a:gd name="connsiteX3" fmla="*/ 2610513 w 2641600"/>
              <a:gd name="connsiteY3" fmla="*/ 1706294 h 3696976"/>
              <a:gd name="connsiteX4" fmla="*/ 2561734 w 2641600"/>
              <a:gd name="connsiteY4" fmla="*/ 1779884 h 3696976"/>
              <a:gd name="connsiteX5" fmla="*/ 2610513 w 2641600"/>
              <a:gd name="connsiteY5" fmla="*/ 1853474 h 3696976"/>
              <a:gd name="connsiteX6" fmla="*/ 2641600 w 2641600"/>
              <a:gd name="connsiteY6" fmla="*/ 1859750 h 3696976"/>
              <a:gd name="connsiteX7" fmla="*/ 2641600 w 2641600"/>
              <a:gd name="connsiteY7" fmla="*/ 3696976 h 3696976"/>
              <a:gd name="connsiteX8" fmla="*/ 0 w 2641600"/>
              <a:gd name="connsiteY8" fmla="*/ 3696976 h 3696976"/>
              <a:gd name="connsiteX9" fmla="*/ 0 w 2641600"/>
              <a:gd name="connsiteY9" fmla="*/ 1859750 h 3696976"/>
              <a:gd name="connsiteX10" fmla="*/ 31088 w 2641600"/>
              <a:gd name="connsiteY10" fmla="*/ 1853474 h 3696976"/>
              <a:gd name="connsiteX11" fmla="*/ 79866 w 2641600"/>
              <a:gd name="connsiteY11" fmla="*/ 1779884 h 3696976"/>
              <a:gd name="connsiteX12" fmla="*/ 31088 w 2641600"/>
              <a:gd name="connsiteY12" fmla="*/ 1706294 h 3696976"/>
              <a:gd name="connsiteX13" fmla="*/ 0 w 2641600"/>
              <a:gd name="connsiteY13" fmla="*/ 1700018 h 369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41600" h="3696976">
                <a:moveTo>
                  <a:pt x="0" y="0"/>
                </a:moveTo>
                <a:lnTo>
                  <a:pt x="2641600" y="0"/>
                </a:lnTo>
                <a:lnTo>
                  <a:pt x="2641600" y="1700018"/>
                </a:lnTo>
                <a:lnTo>
                  <a:pt x="2610513" y="1706294"/>
                </a:lnTo>
                <a:cubicBezTo>
                  <a:pt x="2581848" y="1718419"/>
                  <a:pt x="2561734" y="1746803"/>
                  <a:pt x="2561734" y="1779884"/>
                </a:cubicBezTo>
                <a:cubicBezTo>
                  <a:pt x="2561734" y="1812966"/>
                  <a:pt x="2581848" y="1841350"/>
                  <a:pt x="2610513" y="1853474"/>
                </a:cubicBezTo>
                <a:lnTo>
                  <a:pt x="2641600" y="1859750"/>
                </a:lnTo>
                <a:lnTo>
                  <a:pt x="2641600" y="3696976"/>
                </a:lnTo>
                <a:lnTo>
                  <a:pt x="0" y="3696976"/>
                </a:lnTo>
                <a:lnTo>
                  <a:pt x="0" y="1859750"/>
                </a:lnTo>
                <a:lnTo>
                  <a:pt x="31088" y="1853474"/>
                </a:lnTo>
                <a:cubicBezTo>
                  <a:pt x="59753" y="1841350"/>
                  <a:pt x="79866" y="1812966"/>
                  <a:pt x="79866" y="1779884"/>
                </a:cubicBezTo>
                <a:cubicBezTo>
                  <a:pt x="79866" y="1746803"/>
                  <a:pt x="59753" y="1718419"/>
                  <a:pt x="31088" y="1706294"/>
                </a:cubicBezTo>
                <a:lnTo>
                  <a:pt x="0" y="1700018"/>
                </a:lnTo>
                <a:close/>
              </a:path>
            </a:pathLst>
          </a:custGeom>
          <a:solidFill>
            <a:schemeClr val="bg1">
              <a:lumMod val="95000"/>
            </a:schemeClr>
          </a:solidFill>
          <a:ln w="38100">
            <a:noFill/>
          </a:ln>
          <a:effectLst>
            <a:outerShdw blurRad="1016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t>5</a:t>
            </a:fld>
            <a:endParaRPr lang="zh-CN" altLang="en-US" spc="90" dirty="0"/>
          </a:p>
        </p:txBody>
      </p:sp>
      <p:sp>
        <p:nvSpPr>
          <p:cNvPr id="5" name="文本占位符 4"/>
          <p:cNvSpPr>
            <a:spLocks noGrp="1"/>
          </p:cNvSpPr>
          <p:nvPr>
            <p:ph type="body" sz="quarter" idx="13"/>
          </p:nvPr>
        </p:nvSpPr>
        <p:spPr/>
        <p:txBody>
          <a:bodyPr/>
          <a:lstStyle/>
          <a:p>
            <a:pPr algn="ctr"/>
            <a:r>
              <a:rPr lang="zh-CN" altLang="en-US" dirty="0"/>
              <a:t>研究背景</a:t>
            </a:r>
          </a:p>
        </p:txBody>
      </p:sp>
      <p:grpSp>
        <p:nvGrpSpPr>
          <p:cNvPr id="33" name="组合 32"/>
          <p:cNvGrpSpPr/>
          <p:nvPr>
            <p:custDataLst>
              <p:tags r:id="rId3"/>
            </p:custDataLst>
          </p:nvPr>
        </p:nvGrpSpPr>
        <p:grpSpPr>
          <a:xfrm>
            <a:off x="2920365" y="1917700"/>
            <a:ext cx="981075" cy="834390"/>
            <a:chOff x="5648766" y="2074153"/>
            <a:chExt cx="894468" cy="894466"/>
          </a:xfrm>
        </p:grpSpPr>
        <p:sp>
          <p:nvSpPr>
            <p:cNvPr id="21" name="iconfont-11261-4172798"/>
            <p:cNvSpPr>
              <a:spLocks noChangeAspect="1"/>
            </p:cNvSpPr>
            <p:nvPr>
              <p:custDataLst>
                <p:tags r:id="rId14"/>
              </p:custDataLst>
            </p:nvPr>
          </p:nvSpPr>
          <p:spPr bwMode="auto">
            <a:xfrm>
              <a:off x="5834699" y="2220788"/>
              <a:ext cx="522603" cy="609685"/>
            </a:xfrm>
            <a:custGeom>
              <a:avLst/>
              <a:gdLst>
                <a:gd name="T0" fmla="*/ 9600 w 9600"/>
                <a:gd name="T1" fmla="*/ 8400 h 11200"/>
                <a:gd name="T2" fmla="*/ 8000 w 9600"/>
                <a:gd name="T3" fmla="*/ 5200 h 11200"/>
                <a:gd name="T4" fmla="*/ 8000 w 9600"/>
                <a:gd name="T5" fmla="*/ 3200 h 11200"/>
                <a:gd name="T6" fmla="*/ 4800 w 9600"/>
                <a:gd name="T7" fmla="*/ 0 h 11200"/>
                <a:gd name="T8" fmla="*/ 1600 w 9600"/>
                <a:gd name="T9" fmla="*/ 3200 h 11200"/>
                <a:gd name="T10" fmla="*/ 1600 w 9600"/>
                <a:gd name="T11" fmla="*/ 5200 h 11200"/>
                <a:gd name="T12" fmla="*/ 0 w 9600"/>
                <a:gd name="T13" fmla="*/ 8400 h 11200"/>
                <a:gd name="T14" fmla="*/ 3205 w 9600"/>
                <a:gd name="T15" fmla="*/ 9910 h 11200"/>
                <a:gd name="T16" fmla="*/ 3200 w 9600"/>
                <a:gd name="T17" fmla="*/ 10000 h 11200"/>
                <a:gd name="T18" fmla="*/ 4800 w 9600"/>
                <a:gd name="T19" fmla="*/ 11200 h 11200"/>
                <a:gd name="T20" fmla="*/ 6400 w 9600"/>
                <a:gd name="T21" fmla="*/ 10000 h 11200"/>
                <a:gd name="T22" fmla="*/ 6395 w 9600"/>
                <a:gd name="T23" fmla="*/ 9910 h 11200"/>
                <a:gd name="T24" fmla="*/ 9600 w 9600"/>
                <a:gd name="T25" fmla="*/ 84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00" h="11200">
                  <a:moveTo>
                    <a:pt x="9600" y="8400"/>
                  </a:moveTo>
                  <a:cubicBezTo>
                    <a:pt x="9600" y="7600"/>
                    <a:pt x="8000" y="6400"/>
                    <a:pt x="8000" y="5200"/>
                  </a:cubicBezTo>
                  <a:lnTo>
                    <a:pt x="8000" y="3200"/>
                  </a:lnTo>
                  <a:cubicBezTo>
                    <a:pt x="8000" y="1433"/>
                    <a:pt x="6567" y="0"/>
                    <a:pt x="4800" y="0"/>
                  </a:cubicBezTo>
                  <a:cubicBezTo>
                    <a:pt x="3033" y="0"/>
                    <a:pt x="1600" y="1433"/>
                    <a:pt x="1600" y="3200"/>
                  </a:cubicBezTo>
                  <a:lnTo>
                    <a:pt x="1600" y="5200"/>
                  </a:lnTo>
                  <a:cubicBezTo>
                    <a:pt x="1600" y="6400"/>
                    <a:pt x="0" y="7600"/>
                    <a:pt x="0" y="8400"/>
                  </a:cubicBezTo>
                  <a:cubicBezTo>
                    <a:pt x="0" y="9098"/>
                    <a:pt x="1338" y="9690"/>
                    <a:pt x="3205" y="9910"/>
                  </a:cubicBezTo>
                  <a:cubicBezTo>
                    <a:pt x="3202" y="9940"/>
                    <a:pt x="3200" y="9970"/>
                    <a:pt x="3200" y="10000"/>
                  </a:cubicBezTo>
                  <a:cubicBezTo>
                    <a:pt x="3200" y="10662"/>
                    <a:pt x="3916" y="11200"/>
                    <a:pt x="4800" y="11200"/>
                  </a:cubicBezTo>
                  <a:cubicBezTo>
                    <a:pt x="5684" y="11200"/>
                    <a:pt x="6400" y="10662"/>
                    <a:pt x="6400" y="10000"/>
                  </a:cubicBezTo>
                  <a:cubicBezTo>
                    <a:pt x="6400" y="9970"/>
                    <a:pt x="6398" y="9939"/>
                    <a:pt x="6395" y="9910"/>
                  </a:cubicBezTo>
                  <a:cubicBezTo>
                    <a:pt x="8262" y="9690"/>
                    <a:pt x="9600" y="9098"/>
                    <a:pt x="9600" y="8400"/>
                  </a:cubicBezTo>
                  <a:close/>
                </a:path>
              </a:pathLst>
            </a:custGeom>
            <a:solidFill>
              <a:schemeClr val="accent2"/>
            </a:solidFill>
            <a:ln>
              <a:solidFill>
                <a:schemeClr val="accent2"/>
              </a:solidFill>
            </a:ln>
          </p:spPr>
        </p:sp>
        <p:sp>
          <p:nvSpPr>
            <p:cNvPr id="28" name="椭圆 27"/>
            <p:cNvSpPr/>
            <p:nvPr>
              <p:custDataLst>
                <p:tags r:id="rId15"/>
              </p:custDataLst>
            </p:nvPr>
          </p:nvSpPr>
          <p:spPr>
            <a:xfrm>
              <a:off x="5648766" y="2074153"/>
              <a:ext cx="894468" cy="89446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36"/>
          <p:cNvSpPr txBox="1"/>
          <p:nvPr>
            <p:custDataLst>
              <p:tags r:id="rId4"/>
            </p:custDataLst>
          </p:nvPr>
        </p:nvSpPr>
        <p:spPr>
          <a:xfrm>
            <a:off x="1527175" y="2783205"/>
            <a:ext cx="3839845" cy="448310"/>
          </a:xfrm>
          <a:prstGeom prst="rect">
            <a:avLst/>
          </a:prstGeom>
          <a:noFill/>
        </p:spPr>
        <p:txBody>
          <a:bodyPr wrap="none" lIns="269875" tIns="136525" rIns="269875" bIns="136525" rtlCol="0">
            <a:noAutofit/>
          </a:bodyPr>
          <a:lstStyle/>
          <a:p>
            <a:pPr algn="ctr"/>
            <a:r>
              <a:rPr lang="en-US" altLang="zh-CN" sz="2000" spc="-150" dirty="0">
                <a:solidFill>
                  <a:schemeClr val="accent2"/>
                </a:solidFill>
                <a:latin typeface="+mj-ea"/>
                <a:ea typeface="+mj-ea"/>
              </a:rPr>
              <a:t>History of patriarchy</a:t>
            </a:r>
          </a:p>
        </p:txBody>
      </p:sp>
      <p:sp>
        <p:nvSpPr>
          <p:cNvPr id="38" name="矩形 37"/>
          <p:cNvSpPr/>
          <p:nvPr>
            <p:custDataLst>
              <p:tags r:id="rId5"/>
            </p:custDataLst>
          </p:nvPr>
        </p:nvSpPr>
        <p:spPr>
          <a:xfrm>
            <a:off x="1325245" y="3262630"/>
            <a:ext cx="3953510" cy="1292225"/>
          </a:xfrm>
          <a:prstGeom prst="rect">
            <a:avLst/>
          </a:prstGeom>
        </p:spPr>
        <p:txBody>
          <a:bodyPr wrap="square">
            <a:noAutofit/>
          </a:bodyPr>
          <a:lstStyle/>
          <a:p>
            <a:pPr algn="just">
              <a:lnSpc>
                <a:spcPct val="120000"/>
              </a:lnSpc>
            </a:pPr>
            <a:r>
              <a:rPr lang="en-US" altLang="zh-CN" b="0" i="0" dirty="0">
                <a:solidFill>
                  <a:schemeClr val="tx1">
                    <a:lumMod val="75000"/>
                    <a:lumOff val="25000"/>
                  </a:schemeClr>
                </a:solidFill>
                <a:effectLst/>
                <a:latin typeface="Times New Roman" panose="02020603050405020304" charset="0"/>
                <a:cs typeface="Times New Roman" panose="02020603050405020304" charset="0"/>
              </a:rPr>
              <a:t>Regulatory advocacy for women on boards is </a:t>
            </a:r>
            <a:r>
              <a:rPr lang="en-US" altLang="zh-CN" b="0" i="0" dirty="0">
                <a:solidFill>
                  <a:srgbClr val="C00000"/>
                </a:solidFill>
                <a:effectLst/>
                <a:latin typeface="Times New Roman" panose="02020603050405020304" charset="0"/>
                <a:cs typeface="Times New Roman" panose="02020603050405020304" charset="0"/>
              </a:rPr>
              <a:t>nonexistent</a:t>
            </a:r>
            <a:r>
              <a:rPr lang="en-US" altLang="zh-CN" b="0" i="0" dirty="0">
                <a:solidFill>
                  <a:schemeClr val="tx1">
                    <a:lumMod val="75000"/>
                    <a:lumOff val="25000"/>
                  </a:schemeClr>
                </a:solidFill>
                <a:effectLst/>
                <a:latin typeface="Times New Roman" panose="02020603050405020304" charset="0"/>
                <a:cs typeface="Times New Roman" panose="02020603050405020304" charset="0"/>
              </a:rPr>
              <a:t> in Russia.Because there is no gender quota, the effect of women on boards is untainted by quota-induced bias. In other words, female board representation in Russia occurs by happenstance rather than a regulatory outcome.</a:t>
            </a:r>
          </a:p>
        </p:txBody>
      </p:sp>
      <p:cxnSp>
        <p:nvCxnSpPr>
          <p:cNvPr id="41" name="直接连接符 40"/>
          <p:cNvCxnSpPr/>
          <p:nvPr>
            <p:custDataLst>
              <p:tags r:id="rId6"/>
            </p:custDataLst>
          </p:nvPr>
        </p:nvCxnSpPr>
        <p:spPr>
          <a:xfrm>
            <a:off x="1156970" y="3262630"/>
            <a:ext cx="4210050" cy="0"/>
          </a:xfrm>
          <a:prstGeom prst="line">
            <a:avLst/>
          </a:prstGeom>
          <a:ln>
            <a:solidFill>
              <a:schemeClr val="accent2"/>
            </a:solidFill>
            <a:prstDash val="lgDash"/>
          </a:ln>
        </p:spPr>
        <p:style>
          <a:lnRef idx="1">
            <a:schemeClr val="accent1"/>
          </a:lnRef>
          <a:fillRef idx="0">
            <a:schemeClr val="accent1"/>
          </a:fillRef>
          <a:effectRef idx="0">
            <a:schemeClr val="accent1"/>
          </a:effectRef>
          <a:fontRef idx="minor">
            <a:schemeClr val="tx1"/>
          </a:fontRef>
        </p:style>
      </p:cxnSp>
      <p:sp>
        <p:nvSpPr>
          <p:cNvPr id="29" name="文本占位符 5"/>
          <p:cNvSpPr>
            <a:spLocks noGrp="1"/>
          </p:cNvSpPr>
          <p:nvPr/>
        </p:nvSpPr>
        <p:spPr>
          <a:xfrm>
            <a:off x="1558925" y="88900"/>
            <a:ext cx="2668905"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chemeClr val="accent2">
                    <a:lumMod val="90000"/>
                    <a:lumOff val="10000"/>
                  </a:schemeClr>
                </a:solidFill>
              </a:rPr>
              <a:t>BACKGROUND</a:t>
            </a:r>
          </a:p>
        </p:txBody>
      </p:sp>
      <p:sp>
        <p:nvSpPr>
          <p:cNvPr id="30" name="文本框 29"/>
          <p:cNvSpPr txBox="1"/>
          <p:nvPr/>
        </p:nvSpPr>
        <p:spPr>
          <a:xfrm>
            <a:off x="814705" y="732155"/>
            <a:ext cx="6522085" cy="829945"/>
          </a:xfrm>
          <a:prstGeom prst="rect">
            <a:avLst/>
          </a:prstGeom>
          <a:noFill/>
        </p:spPr>
        <p:txBody>
          <a:bodyPr wrap="square" rtlCol="0">
            <a:spAutoFit/>
          </a:bodyPr>
          <a:lstStyle/>
          <a:p>
            <a:r>
              <a:rPr lang="en-US" altLang="zh-CN" sz="4800" b="1">
                <a:latin typeface="Times New Roman" panose="02020603050405020304" charset="0"/>
                <a:cs typeface="Times New Roman" panose="02020603050405020304" charset="0"/>
              </a:rPr>
              <a:t>Why choose Russia?</a:t>
            </a:r>
            <a:endParaRPr lang="zh-CN" altLang="en-US" sz="4800" b="1">
              <a:latin typeface="Times New Roman" panose="02020603050405020304" charset="0"/>
              <a:cs typeface="Times New Roman" panose="02020603050405020304" charset="0"/>
            </a:endParaRPr>
          </a:p>
        </p:txBody>
      </p:sp>
      <p:sp>
        <p:nvSpPr>
          <p:cNvPr id="52" name="任意多边形: 形状 61"/>
          <p:cNvSpPr/>
          <p:nvPr>
            <p:custDataLst>
              <p:tags r:id="rId7"/>
            </p:custDataLst>
          </p:nvPr>
        </p:nvSpPr>
        <p:spPr>
          <a:xfrm>
            <a:off x="6280785" y="1674495"/>
            <a:ext cx="4481195" cy="4468495"/>
          </a:xfrm>
          <a:custGeom>
            <a:avLst/>
            <a:gdLst>
              <a:gd name="connsiteX0" fmla="*/ 0 w 2641600"/>
              <a:gd name="connsiteY0" fmla="*/ 0 h 3696976"/>
              <a:gd name="connsiteX1" fmla="*/ 2641600 w 2641600"/>
              <a:gd name="connsiteY1" fmla="*/ 0 h 3696976"/>
              <a:gd name="connsiteX2" fmla="*/ 2641600 w 2641600"/>
              <a:gd name="connsiteY2" fmla="*/ 1700018 h 3696976"/>
              <a:gd name="connsiteX3" fmla="*/ 2610513 w 2641600"/>
              <a:gd name="connsiteY3" fmla="*/ 1706294 h 3696976"/>
              <a:gd name="connsiteX4" fmla="*/ 2561734 w 2641600"/>
              <a:gd name="connsiteY4" fmla="*/ 1779884 h 3696976"/>
              <a:gd name="connsiteX5" fmla="*/ 2610513 w 2641600"/>
              <a:gd name="connsiteY5" fmla="*/ 1853474 h 3696976"/>
              <a:gd name="connsiteX6" fmla="*/ 2641600 w 2641600"/>
              <a:gd name="connsiteY6" fmla="*/ 1859750 h 3696976"/>
              <a:gd name="connsiteX7" fmla="*/ 2641600 w 2641600"/>
              <a:gd name="connsiteY7" fmla="*/ 3696976 h 3696976"/>
              <a:gd name="connsiteX8" fmla="*/ 0 w 2641600"/>
              <a:gd name="connsiteY8" fmla="*/ 3696976 h 3696976"/>
              <a:gd name="connsiteX9" fmla="*/ 0 w 2641600"/>
              <a:gd name="connsiteY9" fmla="*/ 1859750 h 3696976"/>
              <a:gd name="connsiteX10" fmla="*/ 31088 w 2641600"/>
              <a:gd name="connsiteY10" fmla="*/ 1853474 h 3696976"/>
              <a:gd name="connsiteX11" fmla="*/ 79866 w 2641600"/>
              <a:gd name="connsiteY11" fmla="*/ 1779884 h 3696976"/>
              <a:gd name="connsiteX12" fmla="*/ 31088 w 2641600"/>
              <a:gd name="connsiteY12" fmla="*/ 1706294 h 3696976"/>
              <a:gd name="connsiteX13" fmla="*/ 0 w 2641600"/>
              <a:gd name="connsiteY13" fmla="*/ 1700018 h 369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41600" h="3696976">
                <a:moveTo>
                  <a:pt x="0" y="0"/>
                </a:moveTo>
                <a:lnTo>
                  <a:pt x="2641600" y="0"/>
                </a:lnTo>
                <a:lnTo>
                  <a:pt x="2641600" y="1700018"/>
                </a:lnTo>
                <a:lnTo>
                  <a:pt x="2610513" y="1706294"/>
                </a:lnTo>
                <a:cubicBezTo>
                  <a:pt x="2581848" y="1718419"/>
                  <a:pt x="2561734" y="1746803"/>
                  <a:pt x="2561734" y="1779884"/>
                </a:cubicBezTo>
                <a:cubicBezTo>
                  <a:pt x="2561734" y="1812966"/>
                  <a:pt x="2581848" y="1841350"/>
                  <a:pt x="2610513" y="1853474"/>
                </a:cubicBezTo>
                <a:lnTo>
                  <a:pt x="2641600" y="1859750"/>
                </a:lnTo>
                <a:lnTo>
                  <a:pt x="2641600" y="3696976"/>
                </a:lnTo>
                <a:lnTo>
                  <a:pt x="0" y="3696976"/>
                </a:lnTo>
                <a:lnTo>
                  <a:pt x="0" y="1859750"/>
                </a:lnTo>
                <a:lnTo>
                  <a:pt x="31088" y="1853474"/>
                </a:lnTo>
                <a:cubicBezTo>
                  <a:pt x="59753" y="1841350"/>
                  <a:pt x="79866" y="1812966"/>
                  <a:pt x="79866" y="1779884"/>
                </a:cubicBezTo>
                <a:cubicBezTo>
                  <a:pt x="79866" y="1746803"/>
                  <a:pt x="59753" y="1718419"/>
                  <a:pt x="31088" y="1706294"/>
                </a:cubicBezTo>
                <a:lnTo>
                  <a:pt x="0" y="1700018"/>
                </a:lnTo>
                <a:close/>
              </a:path>
            </a:pathLst>
          </a:custGeom>
          <a:solidFill>
            <a:schemeClr val="bg1">
              <a:lumMod val="95000"/>
            </a:schemeClr>
          </a:solidFill>
          <a:ln w="38100">
            <a:noFill/>
          </a:ln>
          <a:effectLst>
            <a:outerShdw blurRad="1016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3" name="组合 52"/>
          <p:cNvGrpSpPr/>
          <p:nvPr>
            <p:custDataLst>
              <p:tags r:id="rId8"/>
            </p:custDataLst>
          </p:nvPr>
        </p:nvGrpSpPr>
        <p:grpSpPr>
          <a:xfrm>
            <a:off x="8139430" y="1917700"/>
            <a:ext cx="981075" cy="834390"/>
            <a:chOff x="5648766" y="2074153"/>
            <a:chExt cx="894468" cy="894466"/>
          </a:xfrm>
        </p:grpSpPr>
        <p:sp>
          <p:nvSpPr>
            <p:cNvPr id="54" name="iconfont-11261-4172798"/>
            <p:cNvSpPr>
              <a:spLocks noChangeAspect="1"/>
            </p:cNvSpPr>
            <p:nvPr>
              <p:custDataLst>
                <p:tags r:id="rId12"/>
              </p:custDataLst>
            </p:nvPr>
          </p:nvSpPr>
          <p:spPr bwMode="auto">
            <a:xfrm>
              <a:off x="5834699" y="2220788"/>
              <a:ext cx="522603" cy="609685"/>
            </a:xfrm>
            <a:custGeom>
              <a:avLst/>
              <a:gdLst>
                <a:gd name="T0" fmla="*/ 9600 w 9600"/>
                <a:gd name="T1" fmla="*/ 8400 h 11200"/>
                <a:gd name="T2" fmla="*/ 8000 w 9600"/>
                <a:gd name="T3" fmla="*/ 5200 h 11200"/>
                <a:gd name="T4" fmla="*/ 8000 w 9600"/>
                <a:gd name="T5" fmla="*/ 3200 h 11200"/>
                <a:gd name="T6" fmla="*/ 4800 w 9600"/>
                <a:gd name="T7" fmla="*/ 0 h 11200"/>
                <a:gd name="T8" fmla="*/ 1600 w 9600"/>
                <a:gd name="T9" fmla="*/ 3200 h 11200"/>
                <a:gd name="T10" fmla="*/ 1600 w 9600"/>
                <a:gd name="T11" fmla="*/ 5200 h 11200"/>
                <a:gd name="T12" fmla="*/ 0 w 9600"/>
                <a:gd name="T13" fmla="*/ 8400 h 11200"/>
                <a:gd name="T14" fmla="*/ 3205 w 9600"/>
                <a:gd name="T15" fmla="*/ 9910 h 11200"/>
                <a:gd name="T16" fmla="*/ 3200 w 9600"/>
                <a:gd name="T17" fmla="*/ 10000 h 11200"/>
                <a:gd name="T18" fmla="*/ 4800 w 9600"/>
                <a:gd name="T19" fmla="*/ 11200 h 11200"/>
                <a:gd name="T20" fmla="*/ 6400 w 9600"/>
                <a:gd name="T21" fmla="*/ 10000 h 11200"/>
                <a:gd name="T22" fmla="*/ 6395 w 9600"/>
                <a:gd name="T23" fmla="*/ 9910 h 11200"/>
                <a:gd name="T24" fmla="*/ 9600 w 9600"/>
                <a:gd name="T25" fmla="*/ 84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00" h="11200">
                  <a:moveTo>
                    <a:pt x="9600" y="8400"/>
                  </a:moveTo>
                  <a:cubicBezTo>
                    <a:pt x="9600" y="7600"/>
                    <a:pt x="8000" y="6400"/>
                    <a:pt x="8000" y="5200"/>
                  </a:cubicBezTo>
                  <a:lnTo>
                    <a:pt x="8000" y="3200"/>
                  </a:lnTo>
                  <a:cubicBezTo>
                    <a:pt x="8000" y="1433"/>
                    <a:pt x="6567" y="0"/>
                    <a:pt x="4800" y="0"/>
                  </a:cubicBezTo>
                  <a:cubicBezTo>
                    <a:pt x="3033" y="0"/>
                    <a:pt x="1600" y="1433"/>
                    <a:pt x="1600" y="3200"/>
                  </a:cubicBezTo>
                  <a:lnTo>
                    <a:pt x="1600" y="5200"/>
                  </a:lnTo>
                  <a:cubicBezTo>
                    <a:pt x="1600" y="6400"/>
                    <a:pt x="0" y="7600"/>
                    <a:pt x="0" y="8400"/>
                  </a:cubicBezTo>
                  <a:cubicBezTo>
                    <a:pt x="0" y="9098"/>
                    <a:pt x="1338" y="9690"/>
                    <a:pt x="3205" y="9910"/>
                  </a:cubicBezTo>
                  <a:cubicBezTo>
                    <a:pt x="3202" y="9940"/>
                    <a:pt x="3200" y="9970"/>
                    <a:pt x="3200" y="10000"/>
                  </a:cubicBezTo>
                  <a:cubicBezTo>
                    <a:pt x="3200" y="10662"/>
                    <a:pt x="3916" y="11200"/>
                    <a:pt x="4800" y="11200"/>
                  </a:cubicBezTo>
                  <a:cubicBezTo>
                    <a:pt x="5684" y="11200"/>
                    <a:pt x="6400" y="10662"/>
                    <a:pt x="6400" y="10000"/>
                  </a:cubicBezTo>
                  <a:cubicBezTo>
                    <a:pt x="6400" y="9970"/>
                    <a:pt x="6398" y="9939"/>
                    <a:pt x="6395" y="9910"/>
                  </a:cubicBezTo>
                  <a:cubicBezTo>
                    <a:pt x="8262" y="9690"/>
                    <a:pt x="9600" y="9098"/>
                    <a:pt x="9600" y="8400"/>
                  </a:cubicBezTo>
                  <a:close/>
                </a:path>
              </a:pathLst>
            </a:custGeom>
            <a:solidFill>
              <a:schemeClr val="accent2"/>
            </a:solidFill>
            <a:ln>
              <a:solidFill>
                <a:schemeClr val="accent2"/>
              </a:solidFill>
            </a:ln>
          </p:spPr>
        </p:sp>
        <p:sp>
          <p:nvSpPr>
            <p:cNvPr id="55" name="椭圆 54"/>
            <p:cNvSpPr/>
            <p:nvPr>
              <p:custDataLst>
                <p:tags r:id="rId13"/>
              </p:custDataLst>
            </p:nvPr>
          </p:nvSpPr>
          <p:spPr>
            <a:xfrm>
              <a:off x="5648766" y="2074153"/>
              <a:ext cx="894468" cy="89446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文本框 55"/>
          <p:cNvSpPr txBox="1"/>
          <p:nvPr>
            <p:custDataLst>
              <p:tags r:id="rId9"/>
            </p:custDataLst>
          </p:nvPr>
        </p:nvSpPr>
        <p:spPr>
          <a:xfrm>
            <a:off x="7416165" y="2814320"/>
            <a:ext cx="2603500" cy="448310"/>
          </a:xfrm>
          <a:prstGeom prst="rect">
            <a:avLst/>
          </a:prstGeom>
          <a:noFill/>
        </p:spPr>
        <p:txBody>
          <a:bodyPr wrap="none" rtlCol="0">
            <a:noAutofit/>
          </a:bodyPr>
          <a:lstStyle/>
          <a:p>
            <a:pPr algn="ctr"/>
            <a:r>
              <a:rPr lang="en-US" altLang="zh-CN" sz="2000" spc="-150" dirty="0">
                <a:solidFill>
                  <a:schemeClr val="accent2"/>
                </a:solidFill>
                <a:latin typeface="+mj-ea"/>
                <a:ea typeface="+mj-ea"/>
              </a:rPr>
              <a:t>Gender disparity</a:t>
            </a:r>
          </a:p>
        </p:txBody>
      </p:sp>
      <p:sp>
        <p:nvSpPr>
          <p:cNvPr id="57" name="矩形 56"/>
          <p:cNvSpPr/>
          <p:nvPr>
            <p:custDataLst>
              <p:tags r:id="rId10"/>
            </p:custDataLst>
          </p:nvPr>
        </p:nvSpPr>
        <p:spPr>
          <a:xfrm>
            <a:off x="6504305" y="3262630"/>
            <a:ext cx="4082415" cy="2803525"/>
          </a:xfrm>
          <a:prstGeom prst="rect">
            <a:avLst/>
          </a:prstGeom>
        </p:spPr>
        <p:txBody>
          <a:bodyPr wrap="square">
            <a:noAutofit/>
          </a:bodyPr>
          <a:lstStyle/>
          <a:p>
            <a:pPr algn="just">
              <a:lnSpc>
                <a:spcPct val="120000"/>
              </a:lnSpc>
            </a:pPr>
            <a:r>
              <a:rPr lang="en-US" altLang="zh-CN" b="0" i="0" dirty="0">
                <a:solidFill>
                  <a:schemeClr val="tx1">
                    <a:lumMod val="75000"/>
                    <a:lumOff val="25000"/>
                  </a:schemeClr>
                </a:solidFill>
                <a:effectLst/>
                <a:latin typeface="Times New Roman" panose="02020603050405020304" charset="0"/>
                <a:cs typeface="Times New Roman" panose="02020603050405020304" charset="0"/>
              </a:rPr>
              <a:t>Russian culture regards women as </a:t>
            </a:r>
            <a:r>
              <a:rPr lang="en-US" altLang="zh-CN" b="0" i="0" dirty="0">
                <a:solidFill>
                  <a:srgbClr val="C00000"/>
                </a:solidFill>
                <a:effectLst/>
                <a:latin typeface="Times New Roman" panose="02020603050405020304" charset="0"/>
                <a:cs typeface="Times New Roman" panose="02020603050405020304" charset="0"/>
              </a:rPr>
              <a:t>patronesses and supporters</a:t>
            </a:r>
            <a:r>
              <a:rPr lang="en-US" altLang="zh-CN" b="0" i="0" dirty="0">
                <a:solidFill>
                  <a:schemeClr val="tx1">
                    <a:lumMod val="75000"/>
                    <a:lumOff val="25000"/>
                  </a:schemeClr>
                </a:solidFill>
                <a:effectLst/>
                <a:latin typeface="Times New Roman" panose="02020603050405020304" charset="0"/>
                <a:cs typeface="Times New Roman" panose="02020603050405020304" charset="0"/>
              </a:rPr>
              <a:t> of the societal units with which they affiliate, such as families . Women are perceived as being more </a:t>
            </a:r>
            <a:r>
              <a:rPr lang="en-US" altLang="zh-CN" b="0" i="0" dirty="0">
                <a:solidFill>
                  <a:srgbClr val="C00000"/>
                </a:solidFill>
                <a:effectLst/>
                <a:latin typeface="Times New Roman" panose="02020603050405020304" charset="0"/>
                <a:cs typeface="Times New Roman" panose="02020603050405020304" charset="0"/>
              </a:rPr>
              <a:t>empathetic, collaborative, and supportive</a:t>
            </a:r>
            <a:r>
              <a:rPr lang="en-US" altLang="zh-CN" b="0" i="0" dirty="0">
                <a:solidFill>
                  <a:schemeClr val="tx1">
                    <a:lumMod val="75000"/>
                    <a:lumOff val="25000"/>
                  </a:schemeClr>
                </a:solidFill>
                <a:effectLst/>
                <a:latin typeface="Times New Roman" panose="02020603050405020304" charset="0"/>
                <a:cs typeface="Times New Roman" panose="02020603050405020304" charset="0"/>
              </a:rPr>
              <a:t> than Russian males , qualities that are also prevalent among women in top positions such as board directors.</a:t>
            </a:r>
          </a:p>
        </p:txBody>
      </p:sp>
      <p:cxnSp>
        <p:nvCxnSpPr>
          <p:cNvPr id="58" name="直接连接符 57"/>
          <p:cNvCxnSpPr/>
          <p:nvPr>
            <p:custDataLst>
              <p:tags r:id="rId11"/>
            </p:custDataLst>
          </p:nvPr>
        </p:nvCxnSpPr>
        <p:spPr>
          <a:xfrm>
            <a:off x="6376035" y="3262630"/>
            <a:ext cx="4210050" cy="0"/>
          </a:xfrm>
          <a:prstGeom prst="line">
            <a:avLst/>
          </a:prstGeom>
          <a:ln>
            <a:solidFill>
              <a:schemeClr val="accent2"/>
            </a:solidFill>
            <a:prstDash val="lgDash"/>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文本占位符 4"/>
          <p:cNvSpPr>
            <a:spLocks noGrp="1"/>
          </p:cNvSpPr>
          <p:nvPr>
            <p:ph type="body" sz="quarter" idx="13"/>
          </p:nvPr>
        </p:nvSpPr>
        <p:spPr/>
        <p:txBody>
          <a:bodyPr/>
          <a:lstStyle/>
          <a:p>
            <a:pPr algn="ctr"/>
            <a:r>
              <a:rPr lang="zh-CN" altLang="en-US" dirty="0"/>
              <a:t>研究背景</a:t>
            </a:r>
          </a:p>
        </p:txBody>
      </p:sp>
      <p:sp>
        <p:nvSpPr>
          <p:cNvPr id="63" name="椭圆 62"/>
          <p:cNvSpPr/>
          <p:nvPr/>
        </p:nvSpPr>
        <p:spPr>
          <a:xfrm>
            <a:off x="4064150" y="1344330"/>
            <a:ext cx="4142302" cy="4142302"/>
          </a:xfrm>
          <a:prstGeom prst="ellipse">
            <a:avLst/>
          </a:prstGeom>
          <a:gradFill flip="none" rotWithShape="1">
            <a:gsLst>
              <a:gs pos="83000">
                <a:schemeClr val="accent2">
                  <a:alpha val="0"/>
                </a:schemeClr>
              </a:gs>
              <a:gs pos="100000">
                <a:schemeClr val="accent2">
                  <a:alpha val="8000"/>
                </a:schemeClr>
              </a:gs>
            </a:gsLst>
            <a:path path="shape">
              <a:fillToRect l="50000" t="50000" r="50000" b="50000"/>
            </a:path>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t>6</a:t>
            </a:fld>
            <a:endParaRPr lang="zh-CN" altLang="en-US" spc="90" dirty="0"/>
          </a:p>
        </p:txBody>
      </p:sp>
      <p:sp>
        <p:nvSpPr>
          <p:cNvPr id="15" name="任意多边形: 形状 14"/>
          <p:cNvSpPr/>
          <p:nvPr/>
        </p:nvSpPr>
        <p:spPr>
          <a:xfrm>
            <a:off x="4955501" y="3495040"/>
            <a:ext cx="1175225" cy="1112520"/>
          </a:xfrm>
          <a:custGeom>
            <a:avLst/>
            <a:gdLst>
              <a:gd name="connsiteX0" fmla="*/ 0 w 1175225"/>
              <a:gd name="connsiteY0" fmla="*/ 0 h 1112520"/>
              <a:gd name="connsiteX1" fmla="*/ 591236 w 1175225"/>
              <a:gd name="connsiteY1" fmla="*/ 0 h 1112520"/>
              <a:gd name="connsiteX2" fmla="*/ 596578 w 1175225"/>
              <a:gd name="connsiteY2" fmla="*/ 52996 h 1112520"/>
              <a:gd name="connsiteX3" fmla="*/ 1175225 w 1175225"/>
              <a:gd name="connsiteY3" fmla="*/ 524607 h 1112520"/>
              <a:gd name="connsiteX4" fmla="*/ 1175225 w 1175225"/>
              <a:gd name="connsiteY4" fmla="*/ 1112520 h 1112520"/>
              <a:gd name="connsiteX5" fmla="*/ 2750 w 1175225"/>
              <a:gd name="connsiteY5" fmla="*/ 54461 h 1112520"/>
              <a:gd name="connsiteX6" fmla="*/ 0 w 1175225"/>
              <a:gd name="connsiteY6" fmla="*/ 0 h 111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5225" h="1112520">
                <a:moveTo>
                  <a:pt x="0" y="0"/>
                </a:moveTo>
                <a:lnTo>
                  <a:pt x="591236" y="0"/>
                </a:lnTo>
                <a:lnTo>
                  <a:pt x="596578" y="52996"/>
                </a:lnTo>
                <a:cubicBezTo>
                  <a:pt x="651654" y="322144"/>
                  <a:pt x="889796" y="524607"/>
                  <a:pt x="1175225" y="524607"/>
                </a:cubicBezTo>
                <a:lnTo>
                  <a:pt x="1175225" y="1112520"/>
                </a:lnTo>
                <a:cubicBezTo>
                  <a:pt x="565006" y="1112520"/>
                  <a:pt x="63104" y="648757"/>
                  <a:pt x="2750" y="54461"/>
                </a:cubicBezTo>
                <a:lnTo>
                  <a:pt x="0" y="0"/>
                </a:lnTo>
                <a:close/>
              </a:path>
            </a:pathLst>
          </a:custGeom>
          <a:gradFill>
            <a:gsLst>
              <a:gs pos="0">
                <a:schemeClr val="accent2">
                  <a:alpha val="0"/>
                </a:schemeClr>
              </a:gs>
              <a:gs pos="100000">
                <a:schemeClr val="accent2"/>
              </a:gs>
            </a:gsLst>
            <a:lin ang="14400000" scaled="0"/>
          </a:gradFill>
          <a:ln>
            <a:noFill/>
          </a:ln>
          <a:effectLst>
            <a:outerShdw blurRad="127000" dist="38100" dir="16200000"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4" name="任意多边形: 形状 13"/>
          <p:cNvSpPr/>
          <p:nvPr/>
        </p:nvSpPr>
        <p:spPr>
          <a:xfrm>
            <a:off x="4952165" y="2250440"/>
            <a:ext cx="1178560" cy="1244600"/>
          </a:xfrm>
          <a:custGeom>
            <a:avLst/>
            <a:gdLst>
              <a:gd name="connsiteX0" fmla="*/ 1178560 w 1178560"/>
              <a:gd name="connsiteY0" fmla="*/ 0 h 1244600"/>
              <a:gd name="connsiteX1" fmla="*/ 1178560 w 1178560"/>
              <a:gd name="connsiteY1" fmla="*/ 587913 h 1244600"/>
              <a:gd name="connsiteX2" fmla="*/ 587913 w 1178560"/>
              <a:gd name="connsiteY2" fmla="*/ 1178560 h 1244600"/>
              <a:gd name="connsiteX3" fmla="*/ 594571 w 1178560"/>
              <a:gd name="connsiteY3" fmla="*/ 1244600 h 1244600"/>
              <a:gd name="connsiteX4" fmla="*/ 3335 w 1178560"/>
              <a:gd name="connsiteY4" fmla="*/ 1244600 h 1244600"/>
              <a:gd name="connsiteX5" fmla="*/ 0 w 1178560"/>
              <a:gd name="connsiteY5" fmla="*/ 1178560 h 1244600"/>
              <a:gd name="connsiteX6" fmla="*/ 1178560 w 1178560"/>
              <a:gd name="connsiteY6" fmla="*/ 0 h 124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8560" h="1244600">
                <a:moveTo>
                  <a:pt x="1178560" y="0"/>
                </a:moveTo>
                <a:lnTo>
                  <a:pt x="1178560" y="587913"/>
                </a:lnTo>
                <a:cubicBezTo>
                  <a:pt x="852355" y="587913"/>
                  <a:pt x="587913" y="852355"/>
                  <a:pt x="587913" y="1178560"/>
                </a:cubicBezTo>
                <a:lnTo>
                  <a:pt x="594571" y="1244600"/>
                </a:lnTo>
                <a:lnTo>
                  <a:pt x="3335" y="1244600"/>
                </a:lnTo>
                <a:lnTo>
                  <a:pt x="0" y="1178560"/>
                </a:lnTo>
                <a:cubicBezTo>
                  <a:pt x="0" y="527659"/>
                  <a:pt x="527659" y="0"/>
                  <a:pt x="1178560" y="0"/>
                </a:cubicBezTo>
                <a:close/>
              </a:path>
            </a:pathLst>
          </a:custGeom>
          <a:gradFill>
            <a:gsLst>
              <a:gs pos="0">
                <a:schemeClr val="accent2">
                  <a:alpha val="0"/>
                </a:schemeClr>
              </a:gs>
              <a:gs pos="100000">
                <a:schemeClr val="accent2"/>
              </a:gs>
            </a:gsLst>
            <a:lin ang="19800000" scaled="0"/>
          </a:gradFill>
          <a:ln>
            <a:noFill/>
          </a:ln>
          <a:effectLst>
            <a:outerShdw blurRad="127000" dist="38100" algn="l"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5" name="任意多边形: 形状 24"/>
          <p:cNvSpPr/>
          <p:nvPr/>
        </p:nvSpPr>
        <p:spPr>
          <a:xfrm>
            <a:off x="6130726" y="3495040"/>
            <a:ext cx="1175225" cy="1112520"/>
          </a:xfrm>
          <a:custGeom>
            <a:avLst/>
            <a:gdLst>
              <a:gd name="connsiteX0" fmla="*/ 583990 w 1175225"/>
              <a:gd name="connsiteY0" fmla="*/ 0 h 1112520"/>
              <a:gd name="connsiteX1" fmla="*/ 1175225 w 1175225"/>
              <a:gd name="connsiteY1" fmla="*/ 0 h 1112520"/>
              <a:gd name="connsiteX2" fmla="*/ 1172475 w 1175225"/>
              <a:gd name="connsiteY2" fmla="*/ 54461 h 1112520"/>
              <a:gd name="connsiteX3" fmla="*/ 0 w 1175225"/>
              <a:gd name="connsiteY3" fmla="*/ 1112520 h 1112520"/>
              <a:gd name="connsiteX4" fmla="*/ 0 w 1175225"/>
              <a:gd name="connsiteY4" fmla="*/ 524607 h 1112520"/>
              <a:gd name="connsiteX5" fmla="*/ 578647 w 1175225"/>
              <a:gd name="connsiteY5" fmla="*/ 52996 h 1112520"/>
              <a:gd name="connsiteX6" fmla="*/ 583990 w 1175225"/>
              <a:gd name="connsiteY6" fmla="*/ 0 h 111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5225" h="1112520">
                <a:moveTo>
                  <a:pt x="583990" y="0"/>
                </a:moveTo>
                <a:lnTo>
                  <a:pt x="1175225" y="0"/>
                </a:lnTo>
                <a:lnTo>
                  <a:pt x="1172475" y="54461"/>
                </a:lnTo>
                <a:cubicBezTo>
                  <a:pt x="1112121" y="648757"/>
                  <a:pt x="610220" y="1112520"/>
                  <a:pt x="0" y="1112520"/>
                </a:cubicBezTo>
                <a:lnTo>
                  <a:pt x="0" y="524607"/>
                </a:lnTo>
                <a:cubicBezTo>
                  <a:pt x="285430" y="524607"/>
                  <a:pt x="523572" y="322144"/>
                  <a:pt x="578647" y="52996"/>
                </a:cubicBezTo>
                <a:lnTo>
                  <a:pt x="583990" y="0"/>
                </a:lnTo>
                <a:close/>
              </a:path>
            </a:pathLst>
          </a:custGeom>
          <a:gradFill>
            <a:gsLst>
              <a:gs pos="0">
                <a:schemeClr val="accent2">
                  <a:alpha val="0"/>
                </a:schemeClr>
              </a:gs>
              <a:gs pos="100000">
                <a:schemeClr val="accent2"/>
              </a:gs>
            </a:gsLst>
            <a:lin ang="9000000" scaled="0"/>
          </a:gradFill>
          <a:ln>
            <a:noFill/>
          </a:ln>
          <a:effectLst>
            <a:outerShdw blurRad="127000" dist="38100" dir="10800000" algn="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4" name="任意多边形: 形状 23"/>
          <p:cNvSpPr/>
          <p:nvPr/>
        </p:nvSpPr>
        <p:spPr>
          <a:xfrm>
            <a:off x="6130725" y="2250440"/>
            <a:ext cx="1178560" cy="1244600"/>
          </a:xfrm>
          <a:custGeom>
            <a:avLst/>
            <a:gdLst>
              <a:gd name="connsiteX0" fmla="*/ 0 w 1178560"/>
              <a:gd name="connsiteY0" fmla="*/ 0 h 1244600"/>
              <a:gd name="connsiteX1" fmla="*/ 1178560 w 1178560"/>
              <a:gd name="connsiteY1" fmla="*/ 1178560 h 1244600"/>
              <a:gd name="connsiteX2" fmla="*/ 1175225 w 1178560"/>
              <a:gd name="connsiteY2" fmla="*/ 1244600 h 1244600"/>
              <a:gd name="connsiteX3" fmla="*/ 583990 w 1178560"/>
              <a:gd name="connsiteY3" fmla="*/ 1244600 h 1244600"/>
              <a:gd name="connsiteX4" fmla="*/ 590647 w 1178560"/>
              <a:gd name="connsiteY4" fmla="*/ 1178560 h 1244600"/>
              <a:gd name="connsiteX5" fmla="*/ 0 w 1178560"/>
              <a:gd name="connsiteY5" fmla="*/ 587913 h 1244600"/>
              <a:gd name="connsiteX6" fmla="*/ 0 w 1178560"/>
              <a:gd name="connsiteY6" fmla="*/ 0 h 124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8560" h="1244600">
                <a:moveTo>
                  <a:pt x="0" y="0"/>
                </a:moveTo>
                <a:cubicBezTo>
                  <a:pt x="650901" y="0"/>
                  <a:pt x="1178560" y="527659"/>
                  <a:pt x="1178560" y="1178560"/>
                </a:cubicBezTo>
                <a:lnTo>
                  <a:pt x="1175225" y="1244600"/>
                </a:lnTo>
                <a:lnTo>
                  <a:pt x="583990" y="1244600"/>
                </a:lnTo>
                <a:lnTo>
                  <a:pt x="590647" y="1178560"/>
                </a:lnTo>
                <a:cubicBezTo>
                  <a:pt x="590647" y="852355"/>
                  <a:pt x="326205" y="587913"/>
                  <a:pt x="0" y="587913"/>
                </a:cubicBezTo>
                <a:lnTo>
                  <a:pt x="0" y="0"/>
                </a:lnTo>
                <a:close/>
              </a:path>
            </a:pathLst>
          </a:custGeom>
          <a:gradFill>
            <a:gsLst>
              <a:gs pos="0">
                <a:schemeClr val="accent2">
                  <a:alpha val="0"/>
                </a:schemeClr>
              </a:gs>
              <a:gs pos="100000">
                <a:schemeClr val="accent2"/>
              </a:gs>
            </a:gsLst>
            <a:lin ang="3600000" scaled="0"/>
          </a:gradFill>
          <a:ln>
            <a:noFill/>
          </a:ln>
          <a:effectLst>
            <a:outerShdw blurRad="127000" dist="38100" dir="5400000" algn="t"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71" name="弧形 25"/>
          <p:cNvSpPr/>
          <p:nvPr/>
        </p:nvSpPr>
        <p:spPr>
          <a:xfrm>
            <a:off x="5914020" y="3107523"/>
            <a:ext cx="425820" cy="642954"/>
          </a:xfrm>
          <a:custGeom>
            <a:avLst/>
            <a:gdLst>
              <a:gd name="T0" fmla="*/ 1575 w 1900"/>
              <a:gd name="T1" fmla="*/ 2560 h 2873"/>
              <a:gd name="T2" fmla="*/ 1529 w 1900"/>
              <a:gd name="T3" fmla="*/ 2167 h 2873"/>
              <a:gd name="T4" fmla="*/ 1585 w 1900"/>
              <a:gd name="T5" fmla="*/ 674 h 2873"/>
              <a:gd name="T6" fmla="*/ 1497 w 1900"/>
              <a:gd name="T7" fmla="*/ 548 h 2873"/>
              <a:gd name="T8" fmla="*/ 1466 w 1900"/>
              <a:gd name="T9" fmla="*/ 502 h 2873"/>
              <a:gd name="T10" fmla="*/ 1650 w 1900"/>
              <a:gd name="T11" fmla="*/ 340 h 2873"/>
              <a:gd name="T12" fmla="*/ 1743 w 1900"/>
              <a:gd name="T13" fmla="*/ 325 h 2873"/>
              <a:gd name="T14" fmla="*/ 1435 w 1900"/>
              <a:gd name="T15" fmla="*/ 22 h 2873"/>
              <a:gd name="T16" fmla="*/ 1357 w 1900"/>
              <a:gd name="T17" fmla="*/ 130 h 2873"/>
              <a:gd name="T18" fmla="*/ 1254 w 1900"/>
              <a:gd name="T19" fmla="*/ 350 h 2873"/>
              <a:gd name="T20" fmla="*/ 1153 w 1900"/>
              <a:gd name="T21" fmla="*/ 360 h 2873"/>
              <a:gd name="T22" fmla="*/ 740 w 1900"/>
              <a:gd name="T23" fmla="*/ 1049 h 2873"/>
              <a:gd name="T24" fmla="*/ 666 w 1900"/>
              <a:gd name="T25" fmla="*/ 1216 h 2873"/>
              <a:gd name="T26" fmla="*/ 357 w 1900"/>
              <a:gd name="T27" fmla="*/ 1085 h 2873"/>
              <a:gd name="T28" fmla="*/ 394 w 1900"/>
              <a:gd name="T29" fmla="*/ 1191 h 2873"/>
              <a:gd name="T30" fmla="*/ 377 w 1900"/>
              <a:gd name="T31" fmla="*/ 1348 h 2873"/>
              <a:gd name="T32" fmla="*/ 469 w 1900"/>
              <a:gd name="T33" fmla="*/ 1325 h 2873"/>
              <a:gd name="T34" fmla="*/ 588 w 1900"/>
              <a:gd name="T35" fmla="*/ 1325 h 2873"/>
              <a:gd name="T36" fmla="*/ 552 w 1900"/>
              <a:gd name="T37" fmla="*/ 1408 h 2873"/>
              <a:gd name="T38" fmla="*/ 637 w 1900"/>
              <a:gd name="T39" fmla="*/ 1493 h 2873"/>
              <a:gd name="T40" fmla="*/ 730 w 1900"/>
              <a:gd name="T41" fmla="*/ 1478 h 2873"/>
              <a:gd name="T42" fmla="*/ 955 w 1900"/>
              <a:gd name="T43" fmla="*/ 1577 h 2873"/>
              <a:gd name="T44" fmla="*/ 1048 w 1900"/>
              <a:gd name="T45" fmla="*/ 1559 h 2873"/>
              <a:gd name="T46" fmla="*/ 834 w 1900"/>
              <a:gd name="T47" fmla="*/ 1332 h 2873"/>
              <a:gd name="T48" fmla="*/ 964 w 1900"/>
              <a:gd name="T49" fmla="*/ 1210 h 2873"/>
              <a:gd name="T50" fmla="*/ 1013 w 1900"/>
              <a:gd name="T51" fmla="*/ 1221 h 2873"/>
              <a:gd name="T52" fmla="*/ 1409 w 1900"/>
              <a:gd name="T53" fmla="*/ 704 h 2873"/>
              <a:gd name="T54" fmla="*/ 1452 w 1900"/>
              <a:gd name="T55" fmla="*/ 2058 h 2873"/>
              <a:gd name="T56" fmla="*/ 1359 w 1900"/>
              <a:gd name="T57" fmla="*/ 2108 h 2873"/>
              <a:gd name="T58" fmla="*/ 309 w 1900"/>
              <a:gd name="T59" fmla="*/ 1594 h 2873"/>
              <a:gd name="T60" fmla="*/ 230 w 1900"/>
              <a:gd name="T61" fmla="*/ 1701 h 2873"/>
              <a:gd name="T62" fmla="*/ 904 w 1900"/>
              <a:gd name="T63" fmla="*/ 2560 h 2873"/>
              <a:gd name="T64" fmla="*/ 0 w 1900"/>
              <a:gd name="T65" fmla="*/ 2627 h 2873"/>
              <a:gd name="T66" fmla="*/ 67 w 1900"/>
              <a:gd name="T67" fmla="*/ 2873 h 2873"/>
              <a:gd name="T68" fmla="*/ 1864 w 1900"/>
              <a:gd name="T69" fmla="*/ 2807 h 2873"/>
              <a:gd name="T70" fmla="*/ 1797 w 1900"/>
              <a:gd name="T71" fmla="*/ 2560 h 2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00" h="2873">
                <a:moveTo>
                  <a:pt x="1797" y="2560"/>
                </a:moveTo>
                <a:lnTo>
                  <a:pt x="1575" y="2560"/>
                </a:lnTo>
                <a:lnTo>
                  <a:pt x="1448" y="2223"/>
                </a:lnTo>
                <a:cubicBezTo>
                  <a:pt x="1475" y="2206"/>
                  <a:pt x="1502" y="2187"/>
                  <a:pt x="1529" y="2167"/>
                </a:cubicBezTo>
                <a:cubicBezTo>
                  <a:pt x="1772" y="1983"/>
                  <a:pt x="1900" y="1725"/>
                  <a:pt x="1900" y="1421"/>
                </a:cubicBezTo>
                <a:cubicBezTo>
                  <a:pt x="1900" y="1040"/>
                  <a:pt x="1729" y="804"/>
                  <a:pt x="1585" y="674"/>
                </a:cubicBezTo>
                <a:cubicBezTo>
                  <a:pt x="1552" y="644"/>
                  <a:pt x="1518" y="618"/>
                  <a:pt x="1486" y="595"/>
                </a:cubicBezTo>
                <a:cubicBezTo>
                  <a:pt x="1496" y="582"/>
                  <a:pt x="1499" y="565"/>
                  <a:pt x="1497" y="548"/>
                </a:cubicBezTo>
                <a:cubicBezTo>
                  <a:pt x="1494" y="531"/>
                  <a:pt x="1484" y="515"/>
                  <a:pt x="1470" y="505"/>
                </a:cubicBezTo>
                <a:lnTo>
                  <a:pt x="1466" y="502"/>
                </a:lnTo>
                <a:lnTo>
                  <a:pt x="1605" y="308"/>
                </a:lnTo>
                <a:lnTo>
                  <a:pt x="1650" y="340"/>
                </a:lnTo>
                <a:cubicBezTo>
                  <a:pt x="1662" y="349"/>
                  <a:pt x="1675" y="353"/>
                  <a:pt x="1689" y="353"/>
                </a:cubicBezTo>
                <a:cubicBezTo>
                  <a:pt x="1710" y="353"/>
                  <a:pt x="1730" y="343"/>
                  <a:pt x="1743" y="325"/>
                </a:cubicBezTo>
                <a:cubicBezTo>
                  <a:pt x="1765" y="295"/>
                  <a:pt x="1758" y="254"/>
                  <a:pt x="1728" y="232"/>
                </a:cubicBezTo>
                <a:lnTo>
                  <a:pt x="1435" y="22"/>
                </a:lnTo>
                <a:cubicBezTo>
                  <a:pt x="1405" y="0"/>
                  <a:pt x="1363" y="7"/>
                  <a:pt x="1342" y="37"/>
                </a:cubicBezTo>
                <a:cubicBezTo>
                  <a:pt x="1320" y="67"/>
                  <a:pt x="1327" y="108"/>
                  <a:pt x="1357" y="130"/>
                </a:cubicBezTo>
                <a:lnTo>
                  <a:pt x="1393" y="156"/>
                </a:lnTo>
                <a:lnTo>
                  <a:pt x="1254" y="350"/>
                </a:lnTo>
                <a:lnTo>
                  <a:pt x="1246" y="345"/>
                </a:lnTo>
                <a:cubicBezTo>
                  <a:pt x="1216" y="323"/>
                  <a:pt x="1175" y="330"/>
                  <a:pt x="1153" y="360"/>
                </a:cubicBezTo>
                <a:lnTo>
                  <a:pt x="725" y="956"/>
                </a:lnTo>
                <a:cubicBezTo>
                  <a:pt x="704" y="986"/>
                  <a:pt x="710" y="1028"/>
                  <a:pt x="740" y="1049"/>
                </a:cubicBezTo>
                <a:lnTo>
                  <a:pt x="770" y="1071"/>
                </a:lnTo>
                <a:lnTo>
                  <a:pt x="666" y="1216"/>
                </a:lnTo>
                <a:lnTo>
                  <a:pt x="449" y="1068"/>
                </a:lnTo>
                <a:cubicBezTo>
                  <a:pt x="419" y="1047"/>
                  <a:pt x="378" y="1054"/>
                  <a:pt x="357" y="1085"/>
                </a:cubicBezTo>
                <a:cubicBezTo>
                  <a:pt x="336" y="1115"/>
                  <a:pt x="344" y="1157"/>
                  <a:pt x="374" y="1177"/>
                </a:cubicBezTo>
                <a:lnTo>
                  <a:pt x="394" y="1191"/>
                </a:lnTo>
                <a:lnTo>
                  <a:pt x="355" y="1256"/>
                </a:lnTo>
                <a:cubicBezTo>
                  <a:pt x="336" y="1287"/>
                  <a:pt x="346" y="1328"/>
                  <a:pt x="377" y="1348"/>
                </a:cubicBezTo>
                <a:cubicBezTo>
                  <a:pt x="388" y="1354"/>
                  <a:pt x="400" y="1357"/>
                  <a:pt x="412" y="1357"/>
                </a:cubicBezTo>
                <a:cubicBezTo>
                  <a:pt x="434" y="1357"/>
                  <a:pt x="456" y="1346"/>
                  <a:pt x="469" y="1325"/>
                </a:cubicBezTo>
                <a:lnTo>
                  <a:pt x="504" y="1267"/>
                </a:lnTo>
                <a:lnTo>
                  <a:pt x="588" y="1325"/>
                </a:lnTo>
                <a:lnTo>
                  <a:pt x="564" y="1358"/>
                </a:lnTo>
                <a:cubicBezTo>
                  <a:pt x="554" y="1373"/>
                  <a:pt x="549" y="1390"/>
                  <a:pt x="552" y="1408"/>
                </a:cubicBezTo>
                <a:cubicBezTo>
                  <a:pt x="555" y="1425"/>
                  <a:pt x="565" y="1441"/>
                  <a:pt x="579" y="1451"/>
                </a:cubicBezTo>
                <a:lnTo>
                  <a:pt x="637" y="1493"/>
                </a:lnTo>
                <a:cubicBezTo>
                  <a:pt x="649" y="1501"/>
                  <a:pt x="662" y="1505"/>
                  <a:pt x="676" y="1505"/>
                </a:cubicBezTo>
                <a:cubicBezTo>
                  <a:pt x="697" y="1505"/>
                  <a:pt x="717" y="1496"/>
                  <a:pt x="730" y="1478"/>
                </a:cubicBezTo>
                <a:lnTo>
                  <a:pt x="757" y="1440"/>
                </a:lnTo>
                <a:lnTo>
                  <a:pt x="955" y="1577"/>
                </a:lnTo>
                <a:cubicBezTo>
                  <a:pt x="967" y="1585"/>
                  <a:pt x="980" y="1588"/>
                  <a:pt x="993" y="1588"/>
                </a:cubicBezTo>
                <a:cubicBezTo>
                  <a:pt x="1014" y="1588"/>
                  <a:pt x="1035" y="1578"/>
                  <a:pt x="1048" y="1559"/>
                </a:cubicBezTo>
                <a:cubicBezTo>
                  <a:pt x="1069" y="1529"/>
                  <a:pt x="1061" y="1488"/>
                  <a:pt x="1031" y="1467"/>
                </a:cubicBezTo>
                <a:lnTo>
                  <a:pt x="834" y="1332"/>
                </a:lnTo>
                <a:lnTo>
                  <a:pt x="936" y="1190"/>
                </a:lnTo>
                <a:lnTo>
                  <a:pt x="964" y="1210"/>
                </a:lnTo>
                <a:cubicBezTo>
                  <a:pt x="975" y="1218"/>
                  <a:pt x="989" y="1222"/>
                  <a:pt x="1003" y="1222"/>
                </a:cubicBezTo>
                <a:cubicBezTo>
                  <a:pt x="1006" y="1222"/>
                  <a:pt x="1010" y="1222"/>
                  <a:pt x="1013" y="1221"/>
                </a:cubicBezTo>
                <a:cubicBezTo>
                  <a:pt x="1031" y="1218"/>
                  <a:pt x="1046" y="1209"/>
                  <a:pt x="1057" y="1194"/>
                </a:cubicBezTo>
                <a:lnTo>
                  <a:pt x="1409" y="704"/>
                </a:lnTo>
                <a:cubicBezTo>
                  <a:pt x="1565" y="814"/>
                  <a:pt x="1767" y="1032"/>
                  <a:pt x="1767" y="1421"/>
                </a:cubicBezTo>
                <a:cubicBezTo>
                  <a:pt x="1767" y="1684"/>
                  <a:pt x="1661" y="1898"/>
                  <a:pt x="1452" y="2058"/>
                </a:cubicBezTo>
                <a:cubicBezTo>
                  <a:pt x="1427" y="2077"/>
                  <a:pt x="1401" y="2095"/>
                  <a:pt x="1376" y="2111"/>
                </a:cubicBezTo>
                <a:cubicBezTo>
                  <a:pt x="1370" y="2109"/>
                  <a:pt x="1365" y="2108"/>
                  <a:pt x="1359" y="2108"/>
                </a:cubicBezTo>
                <a:lnTo>
                  <a:pt x="1011" y="2108"/>
                </a:lnTo>
                <a:lnTo>
                  <a:pt x="309" y="1594"/>
                </a:lnTo>
                <a:cubicBezTo>
                  <a:pt x="279" y="1572"/>
                  <a:pt x="237" y="1578"/>
                  <a:pt x="216" y="1608"/>
                </a:cubicBezTo>
                <a:cubicBezTo>
                  <a:pt x="194" y="1638"/>
                  <a:pt x="200" y="1680"/>
                  <a:pt x="230" y="1701"/>
                </a:cubicBezTo>
                <a:lnTo>
                  <a:pt x="904" y="2196"/>
                </a:lnTo>
                <a:lnTo>
                  <a:pt x="904" y="2560"/>
                </a:lnTo>
                <a:lnTo>
                  <a:pt x="67" y="2560"/>
                </a:lnTo>
                <a:cubicBezTo>
                  <a:pt x="30" y="2560"/>
                  <a:pt x="0" y="2590"/>
                  <a:pt x="0" y="2627"/>
                </a:cubicBezTo>
                <a:lnTo>
                  <a:pt x="0" y="2807"/>
                </a:lnTo>
                <a:cubicBezTo>
                  <a:pt x="0" y="2844"/>
                  <a:pt x="30" y="2873"/>
                  <a:pt x="67" y="2873"/>
                </a:cubicBezTo>
                <a:lnTo>
                  <a:pt x="1797" y="2873"/>
                </a:lnTo>
                <a:cubicBezTo>
                  <a:pt x="1834" y="2873"/>
                  <a:pt x="1864" y="2844"/>
                  <a:pt x="1864" y="2807"/>
                </a:cubicBezTo>
                <a:lnTo>
                  <a:pt x="1864" y="2627"/>
                </a:lnTo>
                <a:cubicBezTo>
                  <a:pt x="1864" y="2590"/>
                  <a:pt x="1834" y="2560"/>
                  <a:pt x="1797" y="2560"/>
                </a:cubicBezTo>
                <a:close/>
              </a:path>
            </a:pathLst>
          </a:custGeom>
          <a:solidFill>
            <a:schemeClr val="accent2"/>
          </a:solidFill>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1" name="矩形 50"/>
          <p:cNvSpPr/>
          <p:nvPr/>
        </p:nvSpPr>
        <p:spPr>
          <a:xfrm>
            <a:off x="7813040" y="1915160"/>
            <a:ext cx="3594100" cy="706755"/>
          </a:xfrm>
          <a:prstGeom prst="rect">
            <a:avLst/>
          </a:prstGeom>
        </p:spPr>
        <p:txBody>
          <a:bodyPr wrap="square">
            <a:spAutoFit/>
          </a:bodyPr>
          <a:lstStyle/>
          <a:p>
            <a:pPr algn="l">
              <a:lnSpc>
                <a:spcPct val="100000"/>
              </a:lnSpc>
            </a:pPr>
            <a:r>
              <a:rPr lang="en-US" altLang="zh-CN" sz="2000" b="1" i="0" dirty="0">
                <a:solidFill>
                  <a:srgbClr val="002060"/>
                </a:solidFill>
                <a:effectLst/>
                <a:latin typeface="Times New Roman" panose="02020603050405020304" charset="0"/>
                <a:ea typeface="微软雅黑" panose="020B0503020204020204" charset="-122"/>
                <a:cs typeface="Times New Roman" panose="02020603050405020304" charset="0"/>
              </a:rPr>
              <a:t>1.Clarified the impact of female board representatives</a:t>
            </a:r>
          </a:p>
        </p:txBody>
      </p:sp>
      <p:sp>
        <p:nvSpPr>
          <p:cNvPr id="53" name="文本框 52"/>
          <p:cNvSpPr txBox="1"/>
          <p:nvPr/>
        </p:nvSpPr>
        <p:spPr>
          <a:xfrm>
            <a:off x="7965440" y="4025900"/>
            <a:ext cx="2972435" cy="400685"/>
          </a:xfrm>
          <a:prstGeom prst="rect">
            <a:avLst/>
          </a:prstGeom>
          <a:noFill/>
        </p:spPr>
        <p:txBody>
          <a:bodyPr wrap="none" rtlCol="0">
            <a:noAutofit/>
          </a:bodyPr>
          <a:lstStyle/>
          <a:p>
            <a:pPr algn="r"/>
            <a:r>
              <a:rPr lang="en-US" altLang="zh-CN" sz="2000" b="1" dirty="0">
                <a:solidFill>
                  <a:schemeClr val="accent2"/>
                </a:solidFill>
                <a:latin typeface="Times New Roman" panose="02020603050405020304" charset="0"/>
                <a:ea typeface="微软雅黑" panose="020B0503020204020204" charset="-122"/>
                <a:cs typeface="Times New Roman" panose="02020603050405020304" charset="0"/>
              </a:rPr>
              <a:t>2.Focus on CEO turnover</a:t>
            </a:r>
          </a:p>
        </p:txBody>
      </p:sp>
      <p:sp>
        <p:nvSpPr>
          <p:cNvPr id="54" name="矩形 53"/>
          <p:cNvSpPr/>
          <p:nvPr/>
        </p:nvSpPr>
        <p:spPr>
          <a:xfrm>
            <a:off x="7156450" y="4473575"/>
            <a:ext cx="4899025" cy="2030095"/>
          </a:xfrm>
          <a:prstGeom prst="rect">
            <a:avLst/>
          </a:prstGeom>
        </p:spPr>
        <p:txBody>
          <a:bodyPr wrap="square">
            <a:spAutoFit/>
          </a:bodyPr>
          <a:lstStyle/>
          <a:p>
            <a:pPr algn="l">
              <a:lnSpc>
                <a:spcPct val="100000"/>
              </a:lnSpc>
            </a:pPr>
            <a:r>
              <a:rPr lang="en-US" altLang="zh-CN" b="0" i="0" dirty="0">
                <a:solidFill>
                  <a:schemeClr val="tx1">
                    <a:lumMod val="75000"/>
                    <a:lumOff val="25000"/>
                  </a:schemeClr>
                </a:solidFill>
                <a:effectLst/>
                <a:latin typeface="+mn-ea"/>
              </a:rPr>
              <a:t>Boards are primarily charged with management oversight rather than direct responsibility for corporate financial outcomes. Our findings extend the current knowledge on how women in the boardroom affect corporate outcomes that are directly subject to the board.</a:t>
            </a:r>
          </a:p>
        </p:txBody>
      </p:sp>
      <p:sp>
        <p:nvSpPr>
          <p:cNvPr id="58" name="文本框 57"/>
          <p:cNvSpPr txBox="1"/>
          <p:nvPr/>
        </p:nvSpPr>
        <p:spPr>
          <a:xfrm flipH="1">
            <a:off x="1178030" y="1432339"/>
            <a:ext cx="3987800" cy="706755"/>
          </a:xfrm>
          <a:prstGeom prst="rect">
            <a:avLst/>
          </a:prstGeom>
          <a:noFill/>
        </p:spPr>
        <p:txBody>
          <a:bodyPr wrap="none" rtlCol="0">
            <a:spAutoFit/>
          </a:bodyPr>
          <a:lstStyle/>
          <a:p>
            <a:pPr algn="l"/>
            <a:r>
              <a:rPr lang="en-US" altLang="zh-CN" sz="2000" b="1" dirty="0">
                <a:solidFill>
                  <a:schemeClr val="accent2"/>
                </a:solidFill>
                <a:latin typeface="Times New Roman" panose="02020603050405020304" charset="0"/>
                <a:ea typeface="微软雅黑" panose="020B0503020204020204" charset="-122"/>
                <a:cs typeface="Times New Roman" panose="02020603050405020304" charset="0"/>
              </a:rPr>
              <a:t>4.Identified factors to reduce CEO </a:t>
            </a:r>
          </a:p>
          <a:p>
            <a:pPr algn="l"/>
            <a:r>
              <a:rPr lang="en-US" altLang="zh-CN" sz="2000" b="1" dirty="0">
                <a:solidFill>
                  <a:schemeClr val="accent2"/>
                </a:solidFill>
                <a:latin typeface="Times New Roman" panose="02020603050405020304" charset="0"/>
                <a:ea typeface="微软雅黑" panose="020B0503020204020204" charset="-122"/>
                <a:cs typeface="Times New Roman" panose="02020603050405020304" charset="0"/>
              </a:rPr>
              <a:t>turnover performance sensitivity</a:t>
            </a:r>
          </a:p>
        </p:txBody>
      </p:sp>
      <p:sp>
        <p:nvSpPr>
          <p:cNvPr id="59" name="矩形 58"/>
          <p:cNvSpPr/>
          <p:nvPr/>
        </p:nvSpPr>
        <p:spPr>
          <a:xfrm flipH="1">
            <a:off x="914400" y="2220595"/>
            <a:ext cx="3961765" cy="1419860"/>
          </a:xfrm>
          <a:prstGeom prst="rect">
            <a:avLst/>
          </a:prstGeom>
        </p:spPr>
        <p:txBody>
          <a:bodyPr wrap="square">
            <a:spAutoFit/>
          </a:bodyPr>
          <a:lstStyle/>
          <a:p>
            <a:pPr>
              <a:lnSpc>
                <a:spcPct val="120000"/>
              </a:lnSpc>
            </a:pPr>
            <a:r>
              <a:rPr lang="en-US" altLang="zh-CN" b="0" i="0" dirty="0">
                <a:solidFill>
                  <a:schemeClr val="tx1">
                    <a:lumMod val="75000"/>
                    <a:lumOff val="25000"/>
                  </a:schemeClr>
                </a:solidFill>
                <a:effectLst/>
                <a:latin typeface="+mn-ea"/>
              </a:rPr>
              <a:t>Performance-related CEO turnover declines with CEO tenure.Trust may arise in boards that are patient and supportive of their CEO. </a:t>
            </a:r>
          </a:p>
        </p:txBody>
      </p:sp>
      <p:sp>
        <p:nvSpPr>
          <p:cNvPr id="61" name="文本框 60"/>
          <p:cNvSpPr txBox="1"/>
          <p:nvPr/>
        </p:nvSpPr>
        <p:spPr>
          <a:xfrm flipH="1">
            <a:off x="1139295" y="3719609"/>
            <a:ext cx="3378835" cy="706755"/>
          </a:xfrm>
          <a:prstGeom prst="rect">
            <a:avLst/>
          </a:prstGeom>
          <a:noFill/>
        </p:spPr>
        <p:txBody>
          <a:bodyPr wrap="none" rtlCol="0">
            <a:spAutoFit/>
          </a:bodyPr>
          <a:lstStyle/>
          <a:p>
            <a:pPr algn="l"/>
            <a:r>
              <a:rPr lang="en-US" altLang="zh-CN" sz="2000" b="1" dirty="0">
                <a:solidFill>
                  <a:schemeClr val="accent2"/>
                </a:solidFill>
                <a:latin typeface="Times New Roman" panose="02020603050405020304" charset="0"/>
                <a:ea typeface="微软雅黑" panose="020B0503020204020204" charset="-122"/>
                <a:cs typeface="Times New Roman" panose="02020603050405020304" charset="0"/>
              </a:rPr>
              <a:t>3.Explain the effectiveness of </a:t>
            </a:r>
          </a:p>
          <a:p>
            <a:pPr algn="l"/>
            <a:r>
              <a:rPr lang="en-US" altLang="zh-CN" sz="2000" b="1" dirty="0">
                <a:solidFill>
                  <a:schemeClr val="accent2"/>
                </a:solidFill>
                <a:latin typeface="Times New Roman" panose="02020603050405020304" charset="0"/>
                <a:ea typeface="微软雅黑" panose="020B0503020204020204" charset="-122"/>
                <a:cs typeface="Times New Roman" panose="02020603050405020304" charset="0"/>
              </a:rPr>
              <a:t>the board of directors</a:t>
            </a:r>
          </a:p>
        </p:txBody>
      </p:sp>
      <p:sp>
        <p:nvSpPr>
          <p:cNvPr id="62" name="矩形 61"/>
          <p:cNvSpPr/>
          <p:nvPr/>
        </p:nvSpPr>
        <p:spPr>
          <a:xfrm flipH="1">
            <a:off x="914400" y="4419600"/>
            <a:ext cx="4911090" cy="2084070"/>
          </a:xfrm>
          <a:prstGeom prst="rect">
            <a:avLst/>
          </a:prstGeom>
        </p:spPr>
        <p:txBody>
          <a:bodyPr wrap="square">
            <a:spAutoFit/>
          </a:bodyPr>
          <a:lstStyle/>
          <a:p>
            <a:pPr>
              <a:lnSpc>
                <a:spcPct val="120000"/>
              </a:lnSpc>
            </a:pPr>
            <a:r>
              <a:rPr lang="en-US" altLang="zh-CN" b="0" i="0" dirty="0">
                <a:solidFill>
                  <a:schemeClr val="tx1">
                    <a:lumMod val="75000"/>
                    <a:lumOff val="25000"/>
                  </a:schemeClr>
                </a:solidFill>
                <a:effectLst/>
                <a:latin typeface="+mn-ea"/>
              </a:rPr>
              <a:t>Our findings suggest that board qualities such as patience, collaboration, perseverance, and diligence help enhance firm value. Our results identify economic benefits associated with board activities that aim to facilitate better monitoring and advising of a board.</a:t>
            </a:r>
          </a:p>
        </p:txBody>
      </p:sp>
      <p:grpSp>
        <p:nvGrpSpPr>
          <p:cNvPr id="65" name="组合 64"/>
          <p:cNvGrpSpPr/>
          <p:nvPr/>
        </p:nvGrpSpPr>
        <p:grpSpPr>
          <a:xfrm>
            <a:off x="1167130" y="2141220"/>
            <a:ext cx="4187190" cy="76200"/>
            <a:chOff x="1211072" y="2722880"/>
            <a:chExt cx="4174337" cy="0"/>
          </a:xfrm>
        </p:grpSpPr>
        <p:cxnSp>
          <p:nvCxnSpPr>
            <p:cNvPr id="66" name="直接连接符 65"/>
            <p:cNvCxnSpPr/>
            <p:nvPr/>
          </p:nvCxnSpPr>
          <p:spPr>
            <a:xfrm>
              <a:off x="1211072" y="2722880"/>
              <a:ext cx="4174337"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211072" y="2722880"/>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flipV="1">
            <a:off x="1177925" y="4326255"/>
            <a:ext cx="3778250" cy="99695"/>
            <a:chOff x="1211072" y="2722880"/>
            <a:chExt cx="4174337" cy="0"/>
          </a:xfrm>
        </p:grpSpPr>
        <p:cxnSp>
          <p:nvCxnSpPr>
            <p:cNvPr id="69" name="直接连接符 68"/>
            <p:cNvCxnSpPr/>
            <p:nvPr/>
          </p:nvCxnSpPr>
          <p:spPr>
            <a:xfrm>
              <a:off x="1211072" y="2722880"/>
              <a:ext cx="4174337"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211072" y="2722880"/>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2" name="组合 71"/>
          <p:cNvGrpSpPr/>
          <p:nvPr/>
        </p:nvGrpSpPr>
        <p:grpSpPr>
          <a:xfrm flipH="1">
            <a:off x="7310120" y="2621915"/>
            <a:ext cx="3627755" cy="76200"/>
            <a:chOff x="1211072" y="2722880"/>
            <a:chExt cx="4174337" cy="0"/>
          </a:xfrm>
        </p:grpSpPr>
        <p:cxnSp>
          <p:nvCxnSpPr>
            <p:cNvPr id="73" name="直接连接符 72"/>
            <p:cNvCxnSpPr/>
            <p:nvPr/>
          </p:nvCxnSpPr>
          <p:spPr>
            <a:xfrm>
              <a:off x="1211072" y="2722880"/>
              <a:ext cx="4174337"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211072" y="2722880"/>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5" name="组合 74"/>
          <p:cNvGrpSpPr/>
          <p:nvPr/>
        </p:nvGrpSpPr>
        <p:grpSpPr>
          <a:xfrm flipH="1">
            <a:off x="7068820" y="4426585"/>
            <a:ext cx="3868420" cy="94615"/>
            <a:chOff x="1211072" y="2722880"/>
            <a:chExt cx="4174337" cy="0"/>
          </a:xfrm>
        </p:grpSpPr>
        <p:cxnSp>
          <p:nvCxnSpPr>
            <p:cNvPr id="76" name="直接连接符 75"/>
            <p:cNvCxnSpPr/>
            <p:nvPr/>
          </p:nvCxnSpPr>
          <p:spPr>
            <a:xfrm>
              <a:off x="1211072" y="2722880"/>
              <a:ext cx="4174337"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211072" y="2722880"/>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8" name="椭圆 37"/>
          <p:cNvSpPr/>
          <p:nvPr/>
        </p:nvSpPr>
        <p:spPr>
          <a:xfrm>
            <a:off x="3188922" y="469102"/>
            <a:ext cx="5892758" cy="5892758"/>
          </a:xfrm>
          <a:prstGeom prst="ellipse">
            <a:avLst/>
          </a:prstGeom>
          <a:noFill/>
          <a:ln w="15875">
            <a:solidFill>
              <a:schemeClr val="accent2">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35915" y="676275"/>
            <a:ext cx="11719560" cy="645160"/>
          </a:xfrm>
          <a:prstGeom prst="rect">
            <a:avLst/>
          </a:prstGeom>
          <a:noFill/>
        </p:spPr>
        <p:txBody>
          <a:bodyPr wrap="square" rtlCol="0">
            <a:spAutoFit/>
          </a:bodyPr>
          <a:lstStyle/>
          <a:p>
            <a:r>
              <a:rPr lang="en-US" altLang="zh-CN" sz="3600" b="1">
                <a:latin typeface="Times New Roman" panose="02020603050405020304" charset="0"/>
                <a:cs typeface="Times New Roman" panose="02020603050405020304" charset="0"/>
              </a:rPr>
              <a:t>Significant contributions made through research</a:t>
            </a:r>
            <a:endParaRPr lang="zh-CN" altLang="en-US" sz="3600" b="1">
              <a:latin typeface="Times New Roman" panose="02020603050405020304" charset="0"/>
              <a:cs typeface="Times New Roman" panose="02020603050405020304" charset="0"/>
            </a:endParaRPr>
          </a:p>
        </p:txBody>
      </p:sp>
      <p:sp>
        <p:nvSpPr>
          <p:cNvPr id="29" name="文本占位符 5"/>
          <p:cNvSpPr>
            <a:spLocks noGrp="1"/>
          </p:cNvSpPr>
          <p:nvPr/>
        </p:nvSpPr>
        <p:spPr>
          <a:xfrm>
            <a:off x="1558925" y="88900"/>
            <a:ext cx="2668905"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chemeClr val="accent2">
                    <a:lumMod val="90000"/>
                    <a:lumOff val="10000"/>
                  </a:schemeClr>
                </a:solidFill>
              </a:rPr>
              <a:t>BACKGROUND</a:t>
            </a:r>
          </a:p>
        </p:txBody>
      </p:sp>
      <p:sp>
        <p:nvSpPr>
          <p:cNvPr id="4" name="文本框 3"/>
          <p:cNvSpPr txBox="1"/>
          <p:nvPr/>
        </p:nvSpPr>
        <p:spPr>
          <a:xfrm>
            <a:off x="7691120" y="2617470"/>
            <a:ext cx="4364355" cy="1476375"/>
          </a:xfrm>
          <a:prstGeom prst="rect">
            <a:avLst/>
          </a:prstGeom>
          <a:noFill/>
        </p:spPr>
        <p:txBody>
          <a:bodyPr wrap="square" rtlCol="0">
            <a:spAutoFit/>
          </a:bodyPr>
          <a:lstStyle/>
          <a:p>
            <a:r>
              <a:rPr lang="en-US" altLang="zh-CN">
                <a:latin typeface="+mn-ea"/>
              </a:rPr>
              <a:t>We find that reduced CEO turnover–performance sensitivity in firms with female boards is associated with greater board activities and an increase in firm value. </a:t>
            </a:r>
            <a:endParaRPr lang="zh-CN" altLang="en-US">
              <a:latin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t>7</a:t>
            </a:fld>
            <a:endParaRPr lang="zh-CN" altLang="en-US" spc="90" dirty="0"/>
          </a:p>
        </p:txBody>
      </p:sp>
      <p:sp>
        <p:nvSpPr>
          <p:cNvPr id="5" name="文本占位符 4"/>
          <p:cNvSpPr>
            <a:spLocks noGrp="1"/>
          </p:cNvSpPr>
          <p:nvPr>
            <p:ph type="body" sz="quarter" idx="13"/>
          </p:nvPr>
        </p:nvSpPr>
        <p:spPr/>
        <p:txBody>
          <a:bodyPr/>
          <a:lstStyle/>
          <a:p>
            <a:pPr algn="ctr"/>
            <a:r>
              <a:rPr lang="zh-CN" altLang="en-US" dirty="0"/>
              <a:t>研究背景</a:t>
            </a:r>
          </a:p>
        </p:txBody>
      </p:sp>
      <p:sp>
        <p:nvSpPr>
          <p:cNvPr id="29" name="文本占位符 5"/>
          <p:cNvSpPr>
            <a:spLocks noGrp="1"/>
          </p:cNvSpPr>
          <p:nvPr/>
        </p:nvSpPr>
        <p:spPr>
          <a:xfrm>
            <a:off x="1558925" y="88900"/>
            <a:ext cx="2668905"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chemeClr val="accent2">
                    <a:lumMod val="90000"/>
                    <a:lumOff val="10000"/>
                  </a:schemeClr>
                </a:solidFill>
              </a:rPr>
              <a:t>BACKGROUND</a:t>
            </a:r>
          </a:p>
        </p:txBody>
      </p:sp>
      <p:sp>
        <p:nvSpPr>
          <p:cNvPr id="7" name="任意多边形 6"/>
          <p:cNvSpPr/>
          <p:nvPr/>
        </p:nvSpPr>
        <p:spPr>
          <a:xfrm rot="5400000">
            <a:off x="4996180" y="-358775"/>
            <a:ext cx="7174230" cy="4218305"/>
          </a:xfrm>
          <a:custGeom>
            <a:avLst/>
            <a:gdLst>
              <a:gd name="connsiteX0" fmla="*/ 0 w 11298"/>
              <a:gd name="connsiteY0" fmla="*/ 0 h 6384"/>
              <a:gd name="connsiteX1" fmla="*/ 6819 w 11298"/>
              <a:gd name="connsiteY1" fmla="*/ 0 h 6384"/>
              <a:gd name="connsiteX2" fmla="*/ 11298 w 11298"/>
              <a:gd name="connsiteY2" fmla="*/ 3014 h 6384"/>
              <a:gd name="connsiteX3" fmla="*/ 6819 w 11298"/>
              <a:gd name="connsiteY3" fmla="*/ 6384 h 6384"/>
              <a:gd name="connsiteX4" fmla="*/ 0 w 11298"/>
              <a:gd name="connsiteY4" fmla="*/ 6384 h 6384"/>
              <a:gd name="connsiteX5" fmla="*/ 0 w 11298"/>
              <a:gd name="connsiteY5" fmla="*/ 0 h 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8" h="6384">
                <a:moveTo>
                  <a:pt x="0" y="0"/>
                </a:moveTo>
                <a:lnTo>
                  <a:pt x="6819" y="0"/>
                </a:lnTo>
                <a:cubicBezTo>
                  <a:pt x="10584" y="0"/>
                  <a:pt x="11298" y="1251"/>
                  <a:pt x="11298" y="3014"/>
                </a:cubicBezTo>
                <a:cubicBezTo>
                  <a:pt x="11298" y="4777"/>
                  <a:pt x="10584" y="6384"/>
                  <a:pt x="6819" y="6384"/>
                </a:cubicBezTo>
                <a:lnTo>
                  <a:pt x="0" y="6384"/>
                </a:lnTo>
                <a:lnTo>
                  <a:pt x="0" y="0"/>
                </a:lnTo>
                <a:close/>
              </a:path>
            </a:pathLst>
          </a:custGeom>
          <a:gradFill>
            <a:gsLst>
              <a:gs pos="50000">
                <a:schemeClr val="accent5"/>
              </a:gs>
              <a:gs pos="0">
                <a:schemeClr val="accent5">
                  <a:lumMod val="25000"/>
                  <a:lumOff val="75000"/>
                </a:schemeClr>
              </a:gs>
              <a:gs pos="100000">
                <a:schemeClr val="accent5">
                  <a:lumMod val="85000"/>
                </a:schemeClr>
              </a:gs>
            </a:gsLst>
            <a:lin ang="5400000" scaled="1"/>
          </a:gradFill>
          <a:ln>
            <a:noFill/>
          </a:ln>
          <a:scene3d>
            <a:camera prst="orthographicFront"/>
            <a:lightRig rig="threePt" dir="t"/>
          </a:scene3d>
          <a:sp3d extrusionH="6350"/>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6847840" y="456565"/>
            <a:ext cx="3568065" cy="583565"/>
          </a:xfrm>
          <a:prstGeom prst="rect">
            <a:avLst/>
          </a:prstGeom>
          <a:noFill/>
        </p:spPr>
        <p:txBody>
          <a:bodyPr wrap="square" rtlCol="0">
            <a:spAutoFit/>
          </a:bodyPr>
          <a:lstStyle/>
          <a:p>
            <a:r>
              <a:rPr lang="en-US" altLang="zh-CN" sz="3200" b="1">
                <a:latin typeface="Times New Roman" panose="02020603050405020304" charset="0"/>
                <a:cs typeface="Times New Roman" panose="02020603050405020304" charset="0"/>
              </a:rPr>
              <a:t>Research questions</a:t>
            </a:r>
            <a:endParaRPr lang="zh-CN" altLang="en-US" sz="3200" b="1">
              <a:latin typeface="Times New Roman" panose="02020603050405020304" charset="0"/>
              <a:cs typeface="Times New Roman" panose="02020603050405020304" charset="0"/>
            </a:endParaRPr>
          </a:p>
        </p:txBody>
      </p:sp>
      <p:sp>
        <p:nvSpPr>
          <p:cNvPr id="10" name="文本框 9"/>
          <p:cNvSpPr txBox="1"/>
          <p:nvPr/>
        </p:nvSpPr>
        <p:spPr>
          <a:xfrm>
            <a:off x="6271260" y="971550"/>
            <a:ext cx="4421505" cy="3784600"/>
          </a:xfrm>
          <a:prstGeom prst="rect">
            <a:avLst/>
          </a:prstGeom>
          <a:noFill/>
        </p:spPr>
        <p:txBody>
          <a:bodyPr wrap="square" rtlCol="0">
            <a:spAutoFit/>
          </a:bodyPr>
          <a:lstStyle/>
          <a:p>
            <a:pPr marL="285750" indent="-285750" algn="ctr">
              <a:buFont typeface="Arial" panose="020B0604020202020204" pitchFamily="34" charset="0"/>
              <a:buChar char="•"/>
            </a:pPr>
            <a:r>
              <a:rPr lang="en-US" altLang="zh-CN" sz="2400">
                <a:latin typeface="Times New Roman" panose="02020603050405020304" charset="0"/>
                <a:cs typeface="Times New Roman" panose="02020603050405020304" charset="0"/>
              </a:rPr>
              <a:t>Will female board members affect CEO performance sensitivity?</a:t>
            </a:r>
          </a:p>
          <a:p>
            <a:pPr marL="285750" indent="-285750" algn="ctr">
              <a:buFont typeface="Arial" panose="020B0604020202020204" pitchFamily="34" charset="0"/>
              <a:buChar char="•"/>
            </a:pPr>
            <a:r>
              <a:rPr lang="en-US" altLang="zh-CN" sz="2400">
                <a:latin typeface="Times New Roman" panose="02020603050405020304" charset="0"/>
                <a:cs typeface="Times New Roman" panose="02020603050405020304" charset="0"/>
              </a:rPr>
              <a:t>Will female board members affect company value? </a:t>
            </a:r>
          </a:p>
          <a:p>
            <a:pPr marL="285750" indent="-285750" algn="ctr">
              <a:buFont typeface="Arial" panose="020B0604020202020204" pitchFamily="34" charset="0"/>
              <a:buChar char="•"/>
            </a:pPr>
            <a:r>
              <a:rPr lang="en-US" altLang="zh-CN" sz="2400">
                <a:latin typeface="Times New Roman" panose="02020603050405020304" charset="0"/>
                <a:cs typeface="Times New Roman" panose="02020603050405020304" charset="0"/>
              </a:rPr>
              <a:t>Will female board members enhance company value by increasing board activities after retaining underperforming CEOs?</a:t>
            </a:r>
          </a:p>
        </p:txBody>
      </p:sp>
      <p:sp>
        <p:nvSpPr>
          <p:cNvPr id="24" name="矩形 23"/>
          <p:cNvSpPr/>
          <p:nvPr>
            <p:custDataLst>
              <p:tags r:id="rId2"/>
            </p:custDataLst>
          </p:nvPr>
        </p:nvSpPr>
        <p:spPr>
          <a:xfrm>
            <a:off x="554355" y="1040130"/>
            <a:ext cx="5335270" cy="4998720"/>
          </a:xfrm>
          <a:prstGeom prst="rect">
            <a:avLst/>
          </a:prstGeom>
          <a:solidFill>
            <a:schemeClr val="accent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custDataLst>
              <p:tags r:id="rId3"/>
            </p:custDataLst>
          </p:nvPr>
        </p:nvSpPr>
        <p:spPr>
          <a:xfrm>
            <a:off x="440690" y="1040130"/>
            <a:ext cx="5335270" cy="4998720"/>
          </a:xfrm>
          <a:prstGeom prst="rect">
            <a:avLst/>
          </a:prstGeom>
          <a:solidFill>
            <a:schemeClr val="bg2"/>
          </a:solidFill>
          <a:ln>
            <a:noFill/>
          </a:ln>
          <a:effectLst>
            <a:outerShdw blurRad="177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78180" y="1263015"/>
            <a:ext cx="5211445" cy="5466715"/>
          </a:xfrm>
          <a:prstGeom prst="rect">
            <a:avLst/>
          </a:prstGeom>
          <a:noFill/>
        </p:spPr>
        <p:txBody>
          <a:bodyPr wrap="square" rtlCol="0">
            <a:noAutofit/>
          </a:bodyPr>
          <a:lstStyle/>
          <a:p>
            <a:pPr algn="l"/>
            <a:r>
              <a:rPr lang="en-US" altLang="zh-CN" sz="2400">
                <a:latin typeface="Times New Roman" panose="02020603050405020304" charset="0"/>
                <a:cs typeface="Times New Roman" panose="02020603050405020304" charset="0"/>
              </a:rPr>
              <a:t>The study also contributes to the </a:t>
            </a:r>
          </a:p>
          <a:p>
            <a:pPr algn="l"/>
            <a:r>
              <a:rPr lang="en-US" altLang="zh-CN" sz="2400">
                <a:latin typeface="Times New Roman" panose="02020603050405020304" charset="0"/>
                <a:cs typeface="Times New Roman" panose="02020603050405020304" charset="0"/>
              </a:rPr>
              <a:t>burgeoning research on </a:t>
            </a:r>
            <a:r>
              <a:rPr lang="en-US" altLang="zh-CN" sz="2400">
                <a:solidFill>
                  <a:srgbClr val="C00000"/>
                </a:solidFill>
                <a:latin typeface="Times New Roman" panose="02020603050405020304" charset="0"/>
                <a:cs typeface="Times New Roman" panose="02020603050405020304" charset="0"/>
              </a:rPr>
              <a:t>corporate governance in emerging economies.</a:t>
            </a:r>
            <a:r>
              <a:rPr lang="en-US" altLang="zh-CN" sz="2400">
                <a:latin typeface="Times New Roman" panose="02020603050405020304" charset="0"/>
                <a:cs typeface="Times New Roman" panose="02020603050405020304" charset="0"/>
              </a:rPr>
              <a:t> Although the Russian economy has demonstrated unprecedented growth among emerging markets , research on corporate governance in Russia is slim. Our study is among the first efforts to address this issue, and our findings </a:t>
            </a:r>
            <a:r>
              <a:rPr lang="en-US" altLang="zh-CN" sz="2400">
                <a:solidFill>
                  <a:srgbClr val="C00000"/>
                </a:solidFill>
                <a:latin typeface="Times New Roman" panose="02020603050405020304" charset="0"/>
                <a:cs typeface="Times New Roman" panose="02020603050405020304" charset="0"/>
              </a:rPr>
              <a:t>extend current understandings of how female boards perform in a patriarchal country.</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文本框 18"/>
          <p:cNvSpPr txBox="1"/>
          <p:nvPr>
            <p:custDataLst>
              <p:tags r:id="rId1"/>
            </p:custDataLst>
          </p:nvPr>
        </p:nvSpPr>
        <p:spPr>
          <a:xfrm>
            <a:off x="2927903" y="2256831"/>
            <a:ext cx="2339685" cy="2544426"/>
          </a:xfrm>
          <a:custGeom>
            <a:avLst/>
            <a:gdLst/>
            <a:ahLst/>
            <a:cxnLst/>
            <a:rect l="l" t="t" r="r" b="b"/>
            <a:pathLst>
              <a:path w="2339685" h="2544426">
                <a:moveTo>
                  <a:pt x="1721011" y="1637928"/>
                </a:moveTo>
                <a:cubicBezTo>
                  <a:pt x="1682437" y="1674524"/>
                  <a:pt x="1649302" y="1708153"/>
                  <a:pt x="1621608" y="1738815"/>
                </a:cubicBezTo>
                <a:cubicBezTo>
                  <a:pt x="1604793" y="1757607"/>
                  <a:pt x="1591935" y="1772691"/>
                  <a:pt x="1583033" y="1784065"/>
                </a:cubicBezTo>
                <a:cubicBezTo>
                  <a:pt x="1574132" y="1795440"/>
                  <a:pt x="1566713" y="1806320"/>
                  <a:pt x="1560779" y="1816705"/>
                </a:cubicBezTo>
                <a:cubicBezTo>
                  <a:pt x="1554844" y="1827091"/>
                  <a:pt x="1550888" y="1836487"/>
                  <a:pt x="1548910" y="1844894"/>
                </a:cubicBezTo>
                <a:cubicBezTo>
                  <a:pt x="1546932" y="1853301"/>
                  <a:pt x="1548910" y="1859483"/>
                  <a:pt x="1554844" y="1863440"/>
                </a:cubicBezTo>
                <a:lnTo>
                  <a:pt x="1691338" y="1863440"/>
                </a:lnTo>
                <a:lnTo>
                  <a:pt x="1588968" y="2275889"/>
                </a:lnTo>
                <a:lnTo>
                  <a:pt x="848636" y="2275889"/>
                </a:lnTo>
                <a:close/>
                <a:moveTo>
                  <a:pt x="1308562" y="66763"/>
                </a:moveTo>
                <a:cubicBezTo>
                  <a:pt x="1353071" y="66763"/>
                  <a:pt x="1401041" y="69236"/>
                  <a:pt x="1452474" y="74181"/>
                </a:cubicBezTo>
                <a:cubicBezTo>
                  <a:pt x="1503907" y="79127"/>
                  <a:pt x="1554350" y="88523"/>
                  <a:pt x="1603804" y="102370"/>
                </a:cubicBezTo>
                <a:cubicBezTo>
                  <a:pt x="1653259" y="116218"/>
                  <a:pt x="1699746" y="135257"/>
                  <a:pt x="1743265" y="159490"/>
                </a:cubicBezTo>
                <a:cubicBezTo>
                  <a:pt x="1786785" y="183723"/>
                  <a:pt x="1823876" y="214632"/>
                  <a:pt x="1854538" y="252217"/>
                </a:cubicBezTo>
                <a:lnTo>
                  <a:pt x="1075632" y="824898"/>
                </a:lnTo>
                <a:cubicBezTo>
                  <a:pt x="1084534" y="816986"/>
                  <a:pt x="1098134" y="805117"/>
                  <a:pt x="1116432" y="789291"/>
                </a:cubicBezTo>
                <a:cubicBezTo>
                  <a:pt x="1134730" y="773466"/>
                  <a:pt x="1154264" y="755662"/>
                  <a:pt x="1175035" y="735880"/>
                </a:cubicBezTo>
                <a:cubicBezTo>
                  <a:pt x="1195806" y="716099"/>
                  <a:pt x="1216577" y="695328"/>
                  <a:pt x="1237348" y="673568"/>
                </a:cubicBezTo>
                <a:cubicBezTo>
                  <a:pt x="1258118" y="651808"/>
                  <a:pt x="1275675" y="630543"/>
                  <a:pt x="1290016" y="609772"/>
                </a:cubicBezTo>
                <a:cubicBezTo>
                  <a:pt x="1304358" y="589001"/>
                  <a:pt x="1314496" y="569714"/>
                  <a:pt x="1320431" y="551910"/>
                </a:cubicBezTo>
                <a:cubicBezTo>
                  <a:pt x="1326365" y="534107"/>
                  <a:pt x="1325376" y="519765"/>
                  <a:pt x="1317464" y="508885"/>
                </a:cubicBezTo>
                <a:cubicBezTo>
                  <a:pt x="1298671" y="498005"/>
                  <a:pt x="1279878" y="490587"/>
                  <a:pt x="1261086" y="486631"/>
                </a:cubicBezTo>
                <a:cubicBezTo>
                  <a:pt x="1242293" y="482674"/>
                  <a:pt x="1222017" y="480696"/>
                  <a:pt x="1200257" y="480696"/>
                </a:cubicBezTo>
                <a:cubicBezTo>
                  <a:pt x="1155748" y="480696"/>
                  <a:pt x="1115195" y="490340"/>
                  <a:pt x="1078599" y="509627"/>
                </a:cubicBezTo>
                <a:cubicBezTo>
                  <a:pt x="1042003" y="528914"/>
                  <a:pt x="1009363" y="554136"/>
                  <a:pt x="980680" y="585292"/>
                </a:cubicBezTo>
                <a:cubicBezTo>
                  <a:pt x="951996" y="616448"/>
                  <a:pt x="927763" y="651561"/>
                  <a:pt x="907982" y="690630"/>
                </a:cubicBezTo>
                <a:cubicBezTo>
                  <a:pt x="888200" y="729699"/>
                  <a:pt x="873858" y="768520"/>
                  <a:pt x="864956" y="807095"/>
                </a:cubicBezTo>
                <a:lnTo>
                  <a:pt x="863473" y="817480"/>
                </a:lnTo>
                <a:lnTo>
                  <a:pt x="314529" y="817480"/>
                </a:lnTo>
                <a:lnTo>
                  <a:pt x="318980" y="799677"/>
                </a:lnTo>
                <a:cubicBezTo>
                  <a:pt x="346675" y="689888"/>
                  <a:pt x="393162" y="589990"/>
                  <a:pt x="458442" y="499983"/>
                </a:cubicBezTo>
                <a:cubicBezTo>
                  <a:pt x="523721" y="409976"/>
                  <a:pt x="600870" y="332828"/>
                  <a:pt x="689888" y="268537"/>
                </a:cubicBezTo>
                <a:cubicBezTo>
                  <a:pt x="778906" y="204246"/>
                  <a:pt x="876578" y="154545"/>
                  <a:pt x="982905" y="119432"/>
                </a:cubicBezTo>
                <a:cubicBezTo>
                  <a:pt x="1089232" y="84319"/>
                  <a:pt x="1197784" y="66763"/>
                  <a:pt x="1308562" y="66763"/>
                </a:cubicBezTo>
                <a:close/>
                <a:moveTo>
                  <a:pt x="2339685" y="0"/>
                </a:moveTo>
                <a:cubicBezTo>
                  <a:pt x="2330783" y="7913"/>
                  <a:pt x="2308034" y="30661"/>
                  <a:pt x="2271438" y="68247"/>
                </a:cubicBezTo>
                <a:cubicBezTo>
                  <a:pt x="2234842" y="105832"/>
                  <a:pt x="2194536" y="153803"/>
                  <a:pt x="2150522" y="212159"/>
                </a:cubicBezTo>
                <a:cubicBezTo>
                  <a:pt x="2106508" y="270515"/>
                  <a:pt x="2063977" y="337278"/>
                  <a:pt x="2022930" y="412449"/>
                </a:cubicBezTo>
                <a:cubicBezTo>
                  <a:pt x="1981883" y="487620"/>
                  <a:pt x="1952457" y="566252"/>
                  <a:pt x="1934654" y="648346"/>
                </a:cubicBezTo>
                <a:cubicBezTo>
                  <a:pt x="1919817" y="710659"/>
                  <a:pt x="1902014" y="766789"/>
                  <a:pt x="1881243" y="816738"/>
                </a:cubicBezTo>
                <a:cubicBezTo>
                  <a:pt x="1860472" y="866687"/>
                  <a:pt x="1836240" y="913916"/>
                  <a:pt x="1808545" y="958425"/>
                </a:cubicBezTo>
                <a:cubicBezTo>
                  <a:pt x="1780851" y="1002934"/>
                  <a:pt x="1748953" y="1045712"/>
                  <a:pt x="1712851" y="1086759"/>
                </a:cubicBezTo>
                <a:cubicBezTo>
                  <a:pt x="1676749" y="1127806"/>
                  <a:pt x="1636444" y="1170090"/>
                  <a:pt x="1591935" y="1213610"/>
                </a:cubicBezTo>
                <a:cubicBezTo>
                  <a:pt x="1546437" y="1258118"/>
                  <a:pt x="1488328" y="1309798"/>
                  <a:pt x="1417609" y="1368649"/>
                </a:cubicBezTo>
                <a:cubicBezTo>
                  <a:pt x="1346889" y="1427499"/>
                  <a:pt x="1264547" y="1494016"/>
                  <a:pt x="1170584" y="1568197"/>
                </a:cubicBezTo>
                <a:lnTo>
                  <a:pt x="830833" y="1863440"/>
                </a:lnTo>
                <a:lnTo>
                  <a:pt x="1269987" y="1863440"/>
                </a:lnTo>
                <a:lnTo>
                  <a:pt x="339751" y="2544426"/>
                </a:lnTo>
                <a:cubicBezTo>
                  <a:pt x="347664" y="2537502"/>
                  <a:pt x="359780" y="2526622"/>
                  <a:pt x="376100" y="2511786"/>
                </a:cubicBezTo>
                <a:cubicBezTo>
                  <a:pt x="392420" y="2496950"/>
                  <a:pt x="409976" y="2480135"/>
                  <a:pt x="428769" y="2461342"/>
                </a:cubicBezTo>
                <a:cubicBezTo>
                  <a:pt x="447562" y="2442550"/>
                  <a:pt x="466107" y="2423263"/>
                  <a:pt x="484405" y="2403481"/>
                </a:cubicBezTo>
                <a:cubicBezTo>
                  <a:pt x="502703" y="2383699"/>
                  <a:pt x="518034" y="2365154"/>
                  <a:pt x="530398" y="2347845"/>
                </a:cubicBezTo>
                <a:cubicBezTo>
                  <a:pt x="542761" y="2330536"/>
                  <a:pt x="550921" y="2315205"/>
                  <a:pt x="554878" y="2301852"/>
                </a:cubicBezTo>
                <a:cubicBezTo>
                  <a:pt x="558834" y="2288499"/>
                  <a:pt x="555867" y="2279845"/>
                  <a:pt x="545976" y="2275889"/>
                </a:cubicBezTo>
                <a:lnTo>
                  <a:pt x="0" y="2275889"/>
                </a:lnTo>
                <a:lnTo>
                  <a:pt x="86050" y="1928719"/>
                </a:lnTo>
                <a:lnTo>
                  <a:pt x="988098" y="1200257"/>
                </a:lnTo>
                <a:cubicBezTo>
                  <a:pt x="1017770" y="1174541"/>
                  <a:pt x="1053377" y="1142395"/>
                  <a:pt x="1094919" y="1103821"/>
                </a:cubicBezTo>
                <a:cubicBezTo>
                  <a:pt x="1136461" y="1065246"/>
                  <a:pt x="1176519" y="1023952"/>
                  <a:pt x="1215093" y="979938"/>
                </a:cubicBezTo>
                <a:cubicBezTo>
                  <a:pt x="1253667" y="935923"/>
                  <a:pt x="1287544" y="890920"/>
                  <a:pt x="1316722" y="844927"/>
                </a:cubicBezTo>
                <a:cubicBezTo>
                  <a:pt x="1345900" y="798935"/>
                  <a:pt x="1363456" y="754673"/>
                  <a:pt x="1369391" y="712142"/>
                </a:cubicBez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indent="0" algn="ctr">
              <a:lnSpc>
                <a:spcPct val="90000"/>
              </a:lnSpc>
              <a:spcBef>
                <a:spcPts val="1000"/>
              </a:spcBef>
              <a:buFont typeface="Arial" panose="020B0604020202020204" pitchFamily="34" charset="0"/>
              <a:buNone/>
              <a:defRPr sz="23900">
                <a:solidFill>
                  <a:schemeClr val="accent1"/>
                </a:solidFill>
                <a:latin typeface="Facon" pitchFamily="2" charset="0"/>
              </a:defRPr>
            </a:lvl1pPr>
            <a:lvl2pPr indent="0" algn="ctr">
              <a:lnSpc>
                <a:spcPct val="90000"/>
              </a:lnSpc>
              <a:spcBef>
                <a:spcPts val="500"/>
              </a:spcBef>
              <a:buFont typeface="Arial" panose="020B0604020202020204" pitchFamily="34" charset="0"/>
              <a:buNone/>
              <a:defRPr sz="9600">
                <a:latin typeface="Facon" pitchFamily="2" charset="0"/>
              </a:defRPr>
            </a:lvl2pPr>
            <a:lvl3pPr indent="0" algn="ctr">
              <a:lnSpc>
                <a:spcPct val="90000"/>
              </a:lnSpc>
              <a:spcBef>
                <a:spcPts val="500"/>
              </a:spcBef>
              <a:buFont typeface="Arial" panose="020B0604020202020204" pitchFamily="34" charset="0"/>
              <a:buNone/>
              <a:defRPr sz="9600">
                <a:latin typeface="Facon" pitchFamily="2" charset="0"/>
              </a:defRPr>
            </a:lvl3pPr>
            <a:lvl4pPr indent="0" algn="ctr">
              <a:lnSpc>
                <a:spcPct val="90000"/>
              </a:lnSpc>
              <a:spcBef>
                <a:spcPts val="500"/>
              </a:spcBef>
              <a:buFont typeface="Arial" panose="020B0604020202020204" pitchFamily="34" charset="0"/>
              <a:buNone/>
              <a:defRPr sz="9600">
                <a:latin typeface="Facon" pitchFamily="2" charset="0"/>
              </a:defRPr>
            </a:lvl4pPr>
            <a:lvl5pPr indent="0" algn="ctr">
              <a:lnSpc>
                <a:spcPct val="90000"/>
              </a:lnSpc>
              <a:spcBef>
                <a:spcPts val="500"/>
              </a:spcBef>
              <a:buFont typeface="Arial" panose="020B0604020202020204" pitchFamily="34" charset="0"/>
              <a:buNone/>
              <a:defRPr sz="9600">
                <a:latin typeface="Facon"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a:p>
        </p:txBody>
      </p:sp>
      <p:sp>
        <p:nvSpPr>
          <p:cNvPr id="9" name="矩形 8"/>
          <p:cNvSpPr/>
          <p:nvPr/>
        </p:nvSpPr>
        <p:spPr>
          <a:xfrm>
            <a:off x="4984433" y="2882494"/>
            <a:ext cx="4249420" cy="1753235"/>
          </a:xfrm>
          <a:prstGeom prst="rect">
            <a:avLst/>
          </a:prstGeom>
        </p:spPr>
        <p:txBody>
          <a:bodyPr wrap="none">
            <a:spAutoFit/>
          </a:bodyPr>
          <a:lstStyle/>
          <a:p>
            <a:pPr algn="l"/>
            <a:r>
              <a:rPr lang="en-US" altLang="zh-CN" sz="5400" b="1" dirty="0">
                <a:solidFill>
                  <a:schemeClr val="accent2"/>
                </a:solidFill>
                <a:latin typeface="+mj-ea"/>
                <a:ea typeface="+mj-ea"/>
                <a:sym typeface="+mn-ea"/>
              </a:rPr>
              <a:t>Theory &amp;</a:t>
            </a:r>
          </a:p>
          <a:p>
            <a:pPr algn="l"/>
            <a:r>
              <a:rPr lang="en-US" altLang="zh-CN" sz="5400" b="1" dirty="0">
                <a:solidFill>
                  <a:schemeClr val="accent2"/>
                </a:solidFill>
                <a:latin typeface="+mj-ea"/>
                <a:ea typeface="+mj-ea"/>
                <a:sym typeface="+mn-ea"/>
              </a:rPr>
              <a:t>Hypotheses</a:t>
            </a:r>
            <a:endParaRPr lang="zh-CN" altLang="en-US" sz="5400" dirty="0">
              <a:solidFill>
                <a:schemeClr val="accent2"/>
              </a:solidFill>
              <a:latin typeface="+mj-ea"/>
              <a:ea typeface="+mj-ea"/>
            </a:endParaRPr>
          </a:p>
        </p:txBody>
      </p:sp>
      <p:sp>
        <p:nvSpPr>
          <p:cNvPr id="10" name="文本框 9"/>
          <p:cNvSpPr txBox="1"/>
          <p:nvPr/>
        </p:nvSpPr>
        <p:spPr>
          <a:xfrm>
            <a:off x="4984433" y="2551837"/>
            <a:ext cx="2618025" cy="521970"/>
          </a:xfrm>
          <a:prstGeom prst="rect">
            <a:avLst/>
          </a:prstGeom>
          <a:noFill/>
        </p:spPr>
        <p:txBody>
          <a:bodyPr wrap="square" rtlCol="0">
            <a:spAutoFit/>
          </a:bodyPr>
          <a:lstStyle/>
          <a:p>
            <a:r>
              <a:rPr lang="zh-CN" altLang="en-US" sz="2800" spc="-150" dirty="0">
                <a:solidFill>
                  <a:schemeClr val="accent2"/>
                </a:solidFill>
                <a:latin typeface="+mj-ea"/>
                <a:ea typeface="+mj-ea"/>
                <a:sym typeface="Wingdings 3" panose="05040102010807070707" pitchFamily="18" charset="2"/>
              </a:rPr>
              <a:t></a:t>
            </a:r>
            <a:endParaRPr lang="zh-CN" altLang="en-US" sz="2800" dirty="0">
              <a:solidFill>
                <a:schemeClr val="accent2"/>
              </a:solidFill>
              <a:latin typeface="+mj-ea"/>
              <a:ea typeface="+mj-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文本占位符 4"/>
          <p:cNvSpPr>
            <a:spLocks noGrp="1"/>
          </p:cNvSpPr>
          <p:nvPr>
            <p:ph type="body" sz="quarter" idx="13"/>
          </p:nvPr>
        </p:nvSpPr>
        <p:spPr/>
        <p:txBody>
          <a:bodyPr/>
          <a:lstStyle/>
          <a:p>
            <a:pPr algn="ctr"/>
            <a:r>
              <a:rPr lang="zh-CN" altLang="en-US" dirty="0"/>
              <a:t>研究背景</a:t>
            </a:r>
          </a:p>
        </p:txBody>
      </p:sp>
      <p:sp>
        <p:nvSpPr>
          <p:cNvPr id="2" name="文本框 1"/>
          <p:cNvSpPr txBox="1"/>
          <p:nvPr/>
        </p:nvSpPr>
        <p:spPr>
          <a:xfrm>
            <a:off x="474980" y="758825"/>
            <a:ext cx="11464925" cy="1493520"/>
          </a:xfrm>
          <a:prstGeom prst="rect">
            <a:avLst/>
          </a:prstGeom>
          <a:noFill/>
        </p:spPr>
        <p:txBody>
          <a:bodyPr wrap="square" rtlCol="0">
            <a:noAutofit/>
          </a:bodyPr>
          <a:lstStyle/>
          <a:p>
            <a:pPr algn="l"/>
            <a:r>
              <a:rPr lang="en-US" altLang="zh-CN" sz="2800" b="1" dirty="0">
                <a:solidFill>
                  <a:schemeClr val="accent2"/>
                </a:solidFill>
                <a:latin typeface="Times New Roman" panose="02020603050405020304" charset="0"/>
                <a:ea typeface="+mj-ea"/>
                <a:cs typeface="Times New Roman" panose="02020603050405020304" charset="0"/>
              </a:rPr>
              <a:t>Both </a:t>
            </a:r>
            <a:r>
              <a:rPr lang="en-US" altLang="zh-CN" sz="2800" b="1" dirty="0">
                <a:solidFill>
                  <a:srgbClr val="C00000"/>
                </a:solidFill>
                <a:latin typeface="Times New Roman" panose="02020603050405020304" charset="0"/>
                <a:ea typeface="+mj-ea"/>
                <a:cs typeface="Times New Roman" panose="02020603050405020304" charset="0"/>
              </a:rPr>
              <a:t>control and collaboration</a:t>
            </a:r>
            <a:r>
              <a:rPr lang="en-US" altLang="zh-CN" sz="2800" b="1" dirty="0">
                <a:solidFill>
                  <a:schemeClr val="accent2"/>
                </a:solidFill>
                <a:latin typeface="Times New Roman" panose="02020603050405020304" charset="0"/>
                <a:ea typeface="+mj-ea"/>
                <a:cs typeface="Times New Roman" panose="02020603050405020304" charset="0"/>
              </a:rPr>
              <a:t> approaches are proposed in the corporate governance literature, corresponding to the dual role of corporate boards in </a:t>
            </a:r>
            <a:r>
              <a:rPr lang="en-US" altLang="zh-CN" sz="2800" b="1" dirty="0">
                <a:solidFill>
                  <a:srgbClr val="C00000"/>
                </a:solidFill>
                <a:latin typeface="Times New Roman" panose="02020603050405020304" charset="0"/>
                <a:ea typeface="+mj-ea"/>
                <a:cs typeface="Times New Roman" panose="02020603050405020304" charset="0"/>
              </a:rPr>
              <a:t>monitoring and advising</a:t>
            </a:r>
            <a:r>
              <a:rPr lang="en-US" altLang="zh-CN" sz="2800" b="1" dirty="0">
                <a:solidFill>
                  <a:schemeClr val="accent2"/>
                </a:solidFill>
                <a:latin typeface="Times New Roman" panose="02020603050405020304" charset="0"/>
                <a:ea typeface="+mj-ea"/>
                <a:cs typeface="Times New Roman" panose="02020603050405020304" charset="0"/>
              </a:rPr>
              <a:t>. </a:t>
            </a:r>
          </a:p>
          <a:p>
            <a:pPr algn="l"/>
            <a:endParaRPr lang="en-US" altLang="zh-CN" sz="2800" b="1" dirty="0">
              <a:solidFill>
                <a:schemeClr val="accent2"/>
              </a:solidFill>
              <a:latin typeface="Times New Roman" panose="02020603050405020304" charset="0"/>
              <a:ea typeface="+mj-ea"/>
              <a:cs typeface="Times New Roman" panose="02020603050405020304" charset="0"/>
            </a:endParaRPr>
          </a:p>
        </p:txBody>
      </p:sp>
      <p:sp>
        <p:nvSpPr>
          <p:cNvPr id="29" name="文本占位符 5"/>
          <p:cNvSpPr>
            <a:spLocks noGrp="1"/>
          </p:cNvSpPr>
          <p:nvPr/>
        </p:nvSpPr>
        <p:spPr>
          <a:xfrm>
            <a:off x="1558925" y="88900"/>
            <a:ext cx="176911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a:solidFill>
                  <a:schemeClr val="accent2"/>
                </a:solidFill>
                <a:sym typeface="+mn-ea"/>
              </a:rPr>
              <a:t>Theory </a:t>
            </a:r>
            <a:endParaRPr lang="en-US" altLang="zh-CN" b="1" dirty="0">
              <a:solidFill>
                <a:schemeClr val="accent2">
                  <a:lumMod val="90000"/>
                  <a:lumOff val="10000"/>
                </a:schemeClr>
              </a:solidFill>
            </a:endParaRPr>
          </a:p>
        </p:txBody>
      </p:sp>
      <p:pic>
        <p:nvPicPr>
          <p:cNvPr id="312" name="图片 311"/>
          <p:cNvPicPr>
            <a:picLocks noChangeAspect="1"/>
          </p:cNvPicPr>
          <p:nvPr>
            <p:custDataLst>
              <p:tags r:id="rId1"/>
            </p:custDataLst>
          </p:nvPr>
        </p:nvPicPr>
        <p:blipFill>
          <a:blip r:embed="rId16">
            <a:extLst>
              <a:ext uri="{BEBA8EAE-BF5A-486C-A8C5-ECC9F3942E4B}">
                <a14:imgProps xmlns:a14="http://schemas.microsoft.com/office/drawing/2010/main">
                  <a14:imgLayer r:embed="rId17">
                    <a14:imgEffect>
                      <a14:artisticPhotocopy detail="2"/>
                    </a14:imgEffect>
                  </a14:imgLayer>
                </a14:imgProps>
              </a:ext>
            </a:extLst>
          </a:blip>
          <a:stretch>
            <a:fillRect/>
          </a:stretch>
        </p:blipFill>
        <p:spPr>
          <a:xfrm>
            <a:off x="1104265" y="6753225"/>
            <a:ext cx="2533650" cy="194310"/>
          </a:xfrm>
          <a:prstGeom prst="rect">
            <a:avLst/>
          </a:prstGeom>
        </p:spPr>
      </p:pic>
      <p:sp>
        <p:nvSpPr>
          <p:cNvPr id="328" name="bookmark-on-file_81268"/>
          <p:cNvSpPr>
            <a:spLocks noChangeAspect="1"/>
          </p:cNvSpPr>
          <p:nvPr>
            <p:custDataLst>
              <p:tags r:id="rId2"/>
            </p:custDataLst>
          </p:nvPr>
        </p:nvSpPr>
        <p:spPr bwMode="auto">
          <a:xfrm>
            <a:off x="5335905" y="6716395"/>
            <a:ext cx="369570" cy="373380"/>
          </a:xfrm>
          <a:custGeom>
            <a:avLst/>
            <a:gdLst>
              <a:gd name="connsiteX0" fmla="*/ 107916 w 601288"/>
              <a:gd name="connsiteY0" fmla="*/ 441881 h 606792"/>
              <a:gd name="connsiteX1" fmla="*/ 372117 w 601288"/>
              <a:gd name="connsiteY1" fmla="*/ 441881 h 606792"/>
              <a:gd name="connsiteX2" fmla="*/ 391991 w 601288"/>
              <a:gd name="connsiteY2" fmla="*/ 461663 h 606792"/>
              <a:gd name="connsiteX3" fmla="*/ 372117 w 601288"/>
              <a:gd name="connsiteY3" fmla="*/ 481539 h 606792"/>
              <a:gd name="connsiteX4" fmla="*/ 107916 w 601288"/>
              <a:gd name="connsiteY4" fmla="*/ 481539 h 606792"/>
              <a:gd name="connsiteX5" fmla="*/ 88136 w 601288"/>
              <a:gd name="connsiteY5" fmla="*/ 461663 h 606792"/>
              <a:gd name="connsiteX6" fmla="*/ 107916 w 601288"/>
              <a:gd name="connsiteY6" fmla="*/ 441881 h 606792"/>
              <a:gd name="connsiteX7" fmla="*/ 107916 w 601288"/>
              <a:gd name="connsiteY7" fmla="*/ 336385 h 606792"/>
              <a:gd name="connsiteX8" fmla="*/ 372117 w 601288"/>
              <a:gd name="connsiteY8" fmla="*/ 336385 h 606792"/>
              <a:gd name="connsiteX9" fmla="*/ 391991 w 601288"/>
              <a:gd name="connsiteY9" fmla="*/ 356131 h 606792"/>
              <a:gd name="connsiteX10" fmla="*/ 372117 w 601288"/>
              <a:gd name="connsiteY10" fmla="*/ 375972 h 606792"/>
              <a:gd name="connsiteX11" fmla="*/ 107916 w 601288"/>
              <a:gd name="connsiteY11" fmla="*/ 375972 h 606792"/>
              <a:gd name="connsiteX12" fmla="*/ 88136 w 601288"/>
              <a:gd name="connsiteY12" fmla="*/ 356131 h 606792"/>
              <a:gd name="connsiteX13" fmla="*/ 107916 w 601288"/>
              <a:gd name="connsiteY13" fmla="*/ 336385 h 606792"/>
              <a:gd name="connsiteX14" fmla="*/ 107916 w 601288"/>
              <a:gd name="connsiteY14" fmla="*/ 230819 h 606792"/>
              <a:gd name="connsiteX15" fmla="*/ 372117 w 601288"/>
              <a:gd name="connsiteY15" fmla="*/ 230819 h 606792"/>
              <a:gd name="connsiteX16" fmla="*/ 391991 w 601288"/>
              <a:gd name="connsiteY16" fmla="*/ 250659 h 606792"/>
              <a:gd name="connsiteX17" fmla="*/ 372117 w 601288"/>
              <a:gd name="connsiteY17" fmla="*/ 270406 h 606792"/>
              <a:gd name="connsiteX18" fmla="*/ 107916 w 601288"/>
              <a:gd name="connsiteY18" fmla="*/ 270406 h 606792"/>
              <a:gd name="connsiteX19" fmla="*/ 88136 w 601288"/>
              <a:gd name="connsiteY19" fmla="*/ 250659 h 606792"/>
              <a:gd name="connsiteX20" fmla="*/ 107916 w 601288"/>
              <a:gd name="connsiteY20" fmla="*/ 230819 h 606792"/>
              <a:gd name="connsiteX21" fmla="*/ 107917 w 601288"/>
              <a:gd name="connsiteY21" fmla="*/ 125324 h 606792"/>
              <a:gd name="connsiteX22" fmla="*/ 319286 w 601288"/>
              <a:gd name="connsiteY22" fmla="*/ 125324 h 606792"/>
              <a:gd name="connsiteX23" fmla="*/ 339067 w 601288"/>
              <a:gd name="connsiteY23" fmla="*/ 145070 h 606792"/>
              <a:gd name="connsiteX24" fmla="*/ 319286 w 601288"/>
              <a:gd name="connsiteY24" fmla="*/ 164911 h 606792"/>
              <a:gd name="connsiteX25" fmla="*/ 107917 w 601288"/>
              <a:gd name="connsiteY25" fmla="*/ 164911 h 606792"/>
              <a:gd name="connsiteX26" fmla="*/ 88136 w 601288"/>
              <a:gd name="connsiteY26" fmla="*/ 145070 h 606792"/>
              <a:gd name="connsiteX27" fmla="*/ 107917 w 601288"/>
              <a:gd name="connsiteY27" fmla="*/ 125324 h 606792"/>
              <a:gd name="connsiteX28" fmla="*/ 64716 w 601288"/>
              <a:gd name="connsiteY28" fmla="*/ 39600 h 606792"/>
              <a:gd name="connsiteX29" fmla="*/ 39659 w 601288"/>
              <a:gd name="connsiteY29" fmla="*/ 64620 h 606792"/>
              <a:gd name="connsiteX30" fmla="*/ 39659 w 601288"/>
              <a:gd name="connsiteY30" fmla="*/ 542266 h 606792"/>
              <a:gd name="connsiteX31" fmla="*/ 64716 w 601288"/>
              <a:gd name="connsiteY31" fmla="*/ 567192 h 606792"/>
              <a:gd name="connsiteX32" fmla="*/ 415334 w 601288"/>
              <a:gd name="connsiteY32" fmla="*/ 567192 h 606792"/>
              <a:gd name="connsiteX33" fmla="*/ 440392 w 601288"/>
              <a:gd name="connsiteY33" fmla="*/ 542266 h 606792"/>
              <a:gd name="connsiteX34" fmla="*/ 440392 w 601288"/>
              <a:gd name="connsiteY34" fmla="*/ 201762 h 606792"/>
              <a:gd name="connsiteX35" fmla="*/ 386038 w 601288"/>
              <a:gd name="connsiteY35" fmla="*/ 201762 h 606792"/>
              <a:gd name="connsiteX36" fmla="*/ 369081 w 601288"/>
              <a:gd name="connsiteY36" fmla="*/ 184831 h 606792"/>
              <a:gd name="connsiteX37" fmla="*/ 369081 w 601288"/>
              <a:gd name="connsiteY37" fmla="*/ 99893 h 606792"/>
              <a:gd name="connsiteX38" fmla="*/ 386038 w 601288"/>
              <a:gd name="connsiteY38" fmla="*/ 83056 h 606792"/>
              <a:gd name="connsiteX39" fmla="*/ 440392 w 601288"/>
              <a:gd name="connsiteY39" fmla="*/ 83056 h 606792"/>
              <a:gd name="connsiteX40" fmla="*/ 440392 w 601288"/>
              <a:gd name="connsiteY40" fmla="*/ 64620 h 606792"/>
              <a:gd name="connsiteX41" fmla="*/ 415334 w 601288"/>
              <a:gd name="connsiteY41" fmla="*/ 39600 h 606792"/>
              <a:gd name="connsiteX42" fmla="*/ 64716 w 601288"/>
              <a:gd name="connsiteY42" fmla="*/ 0 h 606792"/>
              <a:gd name="connsiteX43" fmla="*/ 415334 w 601288"/>
              <a:gd name="connsiteY43" fmla="*/ 0 h 606792"/>
              <a:gd name="connsiteX44" fmla="*/ 479957 w 601288"/>
              <a:gd name="connsiteY44" fmla="*/ 64620 h 606792"/>
              <a:gd name="connsiteX45" fmla="*/ 479957 w 601288"/>
              <a:gd name="connsiteY45" fmla="*/ 83056 h 606792"/>
              <a:gd name="connsiteX46" fmla="*/ 536572 w 601288"/>
              <a:gd name="connsiteY46" fmla="*/ 83056 h 606792"/>
              <a:gd name="connsiteX47" fmla="*/ 544014 w 601288"/>
              <a:gd name="connsiteY47" fmla="*/ 85784 h 606792"/>
              <a:gd name="connsiteX48" fmla="*/ 597426 w 601288"/>
              <a:gd name="connsiteY48" fmla="*/ 132439 h 606792"/>
              <a:gd name="connsiteX49" fmla="*/ 601288 w 601288"/>
              <a:gd name="connsiteY49" fmla="*/ 140810 h 606792"/>
              <a:gd name="connsiteX50" fmla="*/ 597708 w 601288"/>
              <a:gd name="connsiteY50" fmla="*/ 149276 h 606792"/>
              <a:gd name="connsiteX51" fmla="*/ 544108 w 601288"/>
              <a:gd name="connsiteY51" fmla="*/ 198752 h 606792"/>
              <a:gd name="connsiteX52" fmla="*/ 536383 w 601288"/>
              <a:gd name="connsiteY52" fmla="*/ 201762 h 606792"/>
              <a:gd name="connsiteX53" fmla="*/ 479957 w 601288"/>
              <a:gd name="connsiteY53" fmla="*/ 201762 h 606792"/>
              <a:gd name="connsiteX54" fmla="*/ 479957 w 601288"/>
              <a:gd name="connsiteY54" fmla="*/ 542266 h 606792"/>
              <a:gd name="connsiteX55" fmla="*/ 415334 w 601288"/>
              <a:gd name="connsiteY55" fmla="*/ 606792 h 606792"/>
              <a:gd name="connsiteX56" fmla="*/ 64716 w 601288"/>
              <a:gd name="connsiteY56" fmla="*/ 606792 h 606792"/>
              <a:gd name="connsiteX57" fmla="*/ 0 w 601288"/>
              <a:gd name="connsiteY57" fmla="*/ 542266 h 606792"/>
              <a:gd name="connsiteX58" fmla="*/ 0 w 601288"/>
              <a:gd name="connsiteY58" fmla="*/ 64620 h 606792"/>
              <a:gd name="connsiteX59" fmla="*/ 64716 w 601288"/>
              <a:gd name="connsiteY59" fmla="*/ 0 h 60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1288" h="606792">
                <a:moveTo>
                  <a:pt x="107916" y="441881"/>
                </a:moveTo>
                <a:lnTo>
                  <a:pt x="372117" y="441881"/>
                </a:lnTo>
                <a:cubicBezTo>
                  <a:pt x="383043" y="441881"/>
                  <a:pt x="391991" y="450736"/>
                  <a:pt x="391991" y="461663"/>
                </a:cubicBezTo>
                <a:cubicBezTo>
                  <a:pt x="391991" y="472590"/>
                  <a:pt x="383043" y="481539"/>
                  <a:pt x="372117" y="481539"/>
                </a:cubicBezTo>
                <a:lnTo>
                  <a:pt x="107916" y="481539"/>
                </a:lnTo>
                <a:cubicBezTo>
                  <a:pt x="96990" y="481539"/>
                  <a:pt x="88136" y="472590"/>
                  <a:pt x="88136" y="461663"/>
                </a:cubicBezTo>
                <a:cubicBezTo>
                  <a:pt x="88136" y="450736"/>
                  <a:pt x="96990" y="441881"/>
                  <a:pt x="107916" y="441881"/>
                </a:cubicBezTo>
                <a:close/>
                <a:moveTo>
                  <a:pt x="107916" y="336385"/>
                </a:moveTo>
                <a:lnTo>
                  <a:pt x="372117" y="336385"/>
                </a:lnTo>
                <a:cubicBezTo>
                  <a:pt x="383043" y="336385"/>
                  <a:pt x="391991" y="345224"/>
                  <a:pt x="391991" y="356131"/>
                </a:cubicBezTo>
                <a:cubicBezTo>
                  <a:pt x="391991" y="367133"/>
                  <a:pt x="383043" y="375972"/>
                  <a:pt x="372117" y="375972"/>
                </a:cubicBezTo>
                <a:lnTo>
                  <a:pt x="107916" y="375972"/>
                </a:lnTo>
                <a:cubicBezTo>
                  <a:pt x="96990" y="375972"/>
                  <a:pt x="88136" y="367133"/>
                  <a:pt x="88136" y="356131"/>
                </a:cubicBezTo>
                <a:cubicBezTo>
                  <a:pt x="88136" y="345224"/>
                  <a:pt x="96990" y="336385"/>
                  <a:pt x="107916" y="336385"/>
                </a:cubicBezTo>
                <a:close/>
                <a:moveTo>
                  <a:pt x="107916" y="230819"/>
                </a:moveTo>
                <a:lnTo>
                  <a:pt x="372117" y="230819"/>
                </a:lnTo>
                <a:cubicBezTo>
                  <a:pt x="383043" y="230819"/>
                  <a:pt x="391991" y="239658"/>
                  <a:pt x="391991" y="250659"/>
                </a:cubicBezTo>
                <a:cubicBezTo>
                  <a:pt x="391991" y="261567"/>
                  <a:pt x="383043" y="270406"/>
                  <a:pt x="372117" y="270406"/>
                </a:cubicBezTo>
                <a:lnTo>
                  <a:pt x="107916" y="270406"/>
                </a:lnTo>
                <a:cubicBezTo>
                  <a:pt x="96990" y="270406"/>
                  <a:pt x="88136" y="261567"/>
                  <a:pt x="88136" y="250659"/>
                </a:cubicBezTo>
                <a:cubicBezTo>
                  <a:pt x="88136" y="239658"/>
                  <a:pt x="96990" y="230819"/>
                  <a:pt x="107916" y="230819"/>
                </a:cubicBezTo>
                <a:close/>
                <a:moveTo>
                  <a:pt x="107917" y="125324"/>
                </a:moveTo>
                <a:lnTo>
                  <a:pt x="319286" y="125324"/>
                </a:lnTo>
                <a:cubicBezTo>
                  <a:pt x="330213" y="125324"/>
                  <a:pt x="339067" y="134163"/>
                  <a:pt x="339067" y="145070"/>
                </a:cubicBezTo>
                <a:cubicBezTo>
                  <a:pt x="339067" y="156072"/>
                  <a:pt x="330213" y="164911"/>
                  <a:pt x="319286" y="164911"/>
                </a:cubicBezTo>
                <a:lnTo>
                  <a:pt x="107917" y="164911"/>
                </a:lnTo>
                <a:cubicBezTo>
                  <a:pt x="96990" y="164911"/>
                  <a:pt x="88136" y="156072"/>
                  <a:pt x="88136" y="145070"/>
                </a:cubicBezTo>
                <a:cubicBezTo>
                  <a:pt x="88136" y="134163"/>
                  <a:pt x="96990" y="125324"/>
                  <a:pt x="107917" y="125324"/>
                </a:cubicBezTo>
                <a:close/>
                <a:moveTo>
                  <a:pt x="64716" y="39600"/>
                </a:moveTo>
                <a:cubicBezTo>
                  <a:pt x="50869" y="39600"/>
                  <a:pt x="39659" y="50793"/>
                  <a:pt x="39659" y="64620"/>
                </a:cubicBezTo>
                <a:lnTo>
                  <a:pt x="39659" y="542266"/>
                </a:lnTo>
                <a:cubicBezTo>
                  <a:pt x="39659" y="555999"/>
                  <a:pt x="50869" y="567192"/>
                  <a:pt x="64716" y="567192"/>
                </a:cubicBezTo>
                <a:lnTo>
                  <a:pt x="415334" y="567192"/>
                </a:lnTo>
                <a:cubicBezTo>
                  <a:pt x="429088" y="567192"/>
                  <a:pt x="440392" y="555999"/>
                  <a:pt x="440392" y="542266"/>
                </a:cubicBezTo>
                <a:lnTo>
                  <a:pt x="440392" y="201762"/>
                </a:lnTo>
                <a:lnTo>
                  <a:pt x="386038" y="201762"/>
                </a:lnTo>
                <a:cubicBezTo>
                  <a:pt x="376712" y="201762"/>
                  <a:pt x="369081" y="194143"/>
                  <a:pt x="369081" y="184831"/>
                </a:cubicBezTo>
                <a:lnTo>
                  <a:pt x="369081" y="99893"/>
                </a:lnTo>
                <a:cubicBezTo>
                  <a:pt x="369081" y="90581"/>
                  <a:pt x="376712" y="83056"/>
                  <a:pt x="386038" y="83056"/>
                </a:cubicBezTo>
                <a:lnTo>
                  <a:pt x="440392" y="83056"/>
                </a:lnTo>
                <a:lnTo>
                  <a:pt x="440392" y="64620"/>
                </a:lnTo>
                <a:cubicBezTo>
                  <a:pt x="440392" y="50793"/>
                  <a:pt x="429088" y="39600"/>
                  <a:pt x="415334" y="39600"/>
                </a:cubicBezTo>
                <a:close/>
                <a:moveTo>
                  <a:pt x="64716" y="0"/>
                </a:moveTo>
                <a:lnTo>
                  <a:pt x="415334" y="0"/>
                </a:lnTo>
                <a:cubicBezTo>
                  <a:pt x="450942" y="0"/>
                  <a:pt x="479957" y="28971"/>
                  <a:pt x="479957" y="64620"/>
                </a:cubicBezTo>
                <a:lnTo>
                  <a:pt x="479957" y="83056"/>
                </a:lnTo>
                <a:lnTo>
                  <a:pt x="536572" y="83056"/>
                </a:lnTo>
                <a:cubicBezTo>
                  <a:pt x="539303" y="83056"/>
                  <a:pt x="541941" y="83997"/>
                  <a:pt x="544014" y="85784"/>
                </a:cubicBezTo>
                <a:lnTo>
                  <a:pt x="597426" y="132439"/>
                </a:lnTo>
                <a:cubicBezTo>
                  <a:pt x="599875" y="134602"/>
                  <a:pt x="601288" y="137612"/>
                  <a:pt x="601288" y="140810"/>
                </a:cubicBezTo>
                <a:cubicBezTo>
                  <a:pt x="601288" y="144008"/>
                  <a:pt x="600063" y="147018"/>
                  <a:pt x="597708" y="149276"/>
                </a:cubicBezTo>
                <a:lnTo>
                  <a:pt x="544108" y="198752"/>
                </a:lnTo>
                <a:cubicBezTo>
                  <a:pt x="542035" y="200633"/>
                  <a:pt x="539209" y="201762"/>
                  <a:pt x="536383" y="201762"/>
                </a:cubicBezTo>
                <a:lnTo>
                  <a:pt x="479957" y="201762"/>
                </a:lnTo>
                <a:lnTo>
                  <a:pt x="479957" y="542266"/>
                </a:lnTo>
                <a:cubicBezTo>
                  <a:pt x="479957" y="577821"/>
                  <a:pt x="450942" y="606792"/>
                  <a:pt x="415334" y="606792"/>
                </a:cubicBezTo>
                <a:lnTo>
                  <a:pt x="64716" y="606792"/>
                </a:lnTo>
                <a:cubicBezTo>
                  <a:pt x="29014" y="606792"/>
                  <a:pt x="0" y="577821"/>
                  <a:pt x="0" y="542266"/>
                </a:cubicBezTo>
                <a:lnTo>
                  <a:pt x="0" y="64620"/>
                </a:lnTo>
                <a:cubicBezTo>
                  <a:pt x="0" y="28971"/>
                  <a:pt x="29014" y="0"/>
                  <a:pt x="64716" y="0"/>
                </a:cubicBezTo>
                <a:close/>
              </a:path>
            </a:pathLst>
          </a:custGeom>
          <a:solidFill>
            <a:srgbClr val="2F71DC"/>
          </a:solidFill>
          <a:ln>
            <a:solidFill>
              <a:schemeClr val="bg1"/>
            </a:solidFill>
          </a:ln>
        </p:spPr>
        <p:txBody>
          <a:bodyPr/>
          <a:lstStyle/>
          <a:p>
            <a:endParaRPr lang="zh-CN" altLang="en-US" dirty="0">
              <a:latin typeface="微软雅黑" panose="020B0503020204020204" charset="-122"/>
            </a:endParaRPr>
          </a:p>
        </p:txBody>
      </p:sp>
      <p:cxnSp>
        <p:nvCxnSpPr>
          <p:cNvPr id="10" name="直接连接符 9"/>
          <p:cNvCxnSpPr/>
          <p:nvPr>
            <p:custDataLst>
              <p:tags r:id="rId3"/>
            </p:custDataLst>
          </p:nvPr>
        </p:nvCxnSpPr>
        <p:spPr>
          <a:xfrm flipH="1">
            <a:off x="4658904" y="2380168"/>
            <a:ext cx="6324600" cy="19685"/>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4"/>
            </p:custDataLst>
          </p:nvPr>
        </p:nvSpPr>
        <p:spPr>
          <a:xfrm flipH="1">
            <a:off x="8115641" y="1930302"/>
            <a:ext cx="2313305" cy="398780"/>
          </a:xfrm>
          <a:prstGeom prst="rect">
            <a:avLst/>
          </a:prstGeom>
          <a:noFill/>
        </p:spPr>
        <p:txBody>
          <a:bodyPr wrap="none" rtlCol="0">
            <a:spAutoFit/>
          </a:bodyPr>
          <a:lstStyle/>
          <a:p>
            <a:pPr algn="l"/>
            <a:r>
              <a:rPr lang="en-US" altLang="zh-CN" sz="2000" b="1" dirty="0">
                <a:solidFill>
                  <a:schemeClr val="accent2"/>
                </a:solidFill>
                <a:latin typeface="Times New Roman" panose="02020603050405020304" charset="0"/>
                <a:ea typeface="+mj-ea"/>
                <a:cs typeface="Times New Roman" panose="02020603050405020304" charset="0"/>
                <a:sym typeface="+mn-ea"/>
              </a:rPr>
              <a:t>Collaboration</a:t>
            </a:r>
            <a:r>
              <a:rPr lang="zh-CN" altLang="en-US" sz="2000" spc="-150" dirty="0">
                <a:solidFill>
                  <a:schemeClr val="accent2"/>
                </a:solidFill>
                <a:latin typeface="+mj-ea"/>
                <a:ea typeface="+mj-ea"/>
                <a:sym typeface="Wingdings 3" panose="05040102010807070707" pitchFamily="18" charset="2"/>
              </a:rPr>
              <a:t></a:t>
            </a:r>
            <a:endParaRPr lang="zh-CN" altLang="en-US" sz="2000" dirty="0">
              <a:solidFill>
                <a:schemeClr val="accent2"/>
              </a:solidFill>
              <a:latin typeface="+mj-ea"/>
              <a:ea typeface="+mj-ea"/>
            </a:endParaRPr>
          </a:p>
        </p:txBody>
      </p:sp>
      <p:sp>
        <p:nvSpPr>
          <p:cNvPr id="14" name="文本框 13"/>
          <p:cNvSpPr txBox="1"/>
          <p:nvPr>
            <p:custDataLst>
              <p:tags r:id="rId5"/>
            </p:custDataLst>
          </p:nvPr>
        </p:nvSpPr>
        <p:spPr>
          <a:xfrm>
            <a:off x="1003675" y="3787368"/>
            <a:ext cx="1645285" cy="398780"/>
          </a:xfrm>
          <a:prstGeom prst="rect">
            <a:avLst/>
          </a:prstGeom>
          <a:noFill/>
        </p:spPr>
        <p:txBody>
          <a:bodyPr wrap="none" rtlCol="0">
            <a:spAutoFit/>
          </a:bodyPr>
          <a:lstStyle/>
          <a:p>
            <a:pPr algn="l"/>
            <a:r>
              <a:rPr lang="en-US" altLang="zh-CN" sz="2000" b="1" dirty="0">
                <a:solidFill>
                  <a:schemeClr val="accent2"/>
                </a:solidFill>
                <a:latin typeface="Times New Roman" panose="02020603050405020304" charset="0"/>
                <a:ea typeface="+mj-ea"/>
                <a:cs typeface="Times New Roman" panose="02020603050405020304" charset="0"/>
                <a:sym typeface="+mn-ea"/>
              </a:rPr>
              <a:t>Control</a:t>
            </a:r>
            <a:r>
              <a:rPr lang="zh-CN" altLang="en-US" sz="2000" spc="-150" dirty="0">
                <a:solidFill>
                  <a:schemeClr val="accent2"/>
                </a:solidFill>
                <a:latin typeface="+mj-ea"/>
                <a:ea typeface="+mj-ea"/>
                <a:sym typeface="Wingdings 3" panose="05040102010807070707" pitchFamily="18" charset="2"/>
              </a:rPr>
              <a:t></a:t>
            </a:r>
            <a:endParaRPr lang="zh-CN" altLang="en-US" sz="2000" dirty="0">
              <a:solidFill>
                <a:schemeClr val="accent2"/>
              </a:solidFill>
              <a:latin typeface="+mj-ea"/>
              <a:ea typeface="+mj-ea"/>
            </a:endParaRPr>
          </a:p>
        </p:txBody>
      </p:sp>
      <p:sp>
        <p:nvSpPr>
          <p:cNvPr id="15" name="矩形 14"/>
          <p:cNvSpPr/>
          <p:nvPr>
            <p:custDataLst>
              <p:tags r:id="rId6"/>
            </p:custDataLst>
          </p:nvPr>
        </p:nvSpPr>
        <p:spPr>
          <a:xfrm flipH="1">
            <a:off x="1003935" y="4312920"/>
            <a:ext cx="6278880" cy="1938020"/>
          </a:xfrm>
          <a:prstGeom prst="rect">
            <a:avLst/>
          </a:prstGeom>
        </p:spPr>
        <p:txBody>
          <a:bodyPr wrap="square">
            <a:spAutoFit/>
          </a:bodyPr>
          <a:lstStyle/>
          <a:p>
            <a:pPr algn="just">
              <a:lnSpc>
                <a:spcPct val="100000"/>
              </a:lnSpc>
            </a:pPr>
            <a:r>
              <a:rPr lang="en-US" altLang="zh-CN" sz="2400" b="0" i="0" dirty="0">
                <a:solidFill>
                  <a:schemeClr val="tx1">
                    <a:lumMod val="85000"/>
                    <a:lumOff val="15000"/>
                  </a:schemeClr>
                </a:solidFill>
                <a:effectLst/>
                <a:latin typeface="Times New Roman" panose="02020603050405020304" charset="0"/>
                <a:cs typeface="Times New Roman" panose="02020603050405020304" charset="0"/>
              </a:rPr>
              <a:t>On the other hand, maintaining an arm's-length relationship to top managers and acting quickly to replace a CEO in response to poor performanc</a:t>
            </a:r>
          </a:p>
          <a:p>
            <a:pPr algn="just">
              <a:lnSpc>
                <a:spcPct val="100000"/>
              </a:lnSpc>
            </a:pPr>
            <a:r>
              <a:rPr lang="en-US" altLang="zh-CN" sz="2400" b="0" i="0" dirty="0">
                <a:solidFill>
                  <a:schemeClr val="tx1">
                    <a:lumMod val="85000"/>
                    <a:lumOff val="15000"/>
                  </a:schemeClr>
                </a:solidFill>
                <a:effectLst/>
                <a:latin typeface="Times New Roman" panose="02020603050405020304" charset="0"/>
                <a:cs typeface="Times New Roman" panose="02020603050405020304" charset="0"/>
              </a:rPr>
              <a:t>e are considered effective mechanisms for effecti</a:t>
            </a:r>
          </a:p>
          <a:p>
            <a:pPr algn="just">
              <a:lnSpc>
                <a:spcPct val="100000"/>
              </a:lnSpc>
            </a:pPr>
            <a:r>
              <a:rPr lang="en-US" altLang="zh-CN" sz="2400" b="0" i="0" dirty="0">
                <a:solidFill>
                  <a:schemeClr val="tx1">
                    <a:lumMod val="85000"/>
                    <a:lumOff val="15000"/>
                  </a:schemeClr>
                </a:solidFill>
                <a:effectLst/>
                <a:latin typeface="Times New Roman" panose="02020603050405020304" charset="0"/>
                <a:cs typeface="Times New Roman" panose="02020603050405020304" charset="0"/>
              </a:rPr>
              <a:t>ve board monitoring</a:t>
            </a:r>
          </a:p>
        </p:txBody>
      </p:sp>
      <p:cxnSp>
        <p:nvCxnSpPr>
          <p:cNvPr id="17" name="直接连接符 16"/>
          <p:cNvCxnSpPr/>
          <p:nvPr>
            <p:custDataLst>
              <p:tags r:id="rId7"/>
            </p:custDataLst>
          </p:nvPr>
        </p:nvCxnSpPr>
        <p:spPr>
          <a:xfrm>
            <a:off x="4671151" y="4012892"/>
            <a:ext cx="6323330" cy="1270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8"/>
            </p:custDataLst>
          </p:nvPr>
        </p:nvCxnSpPr>
        <p:spPr>
          <a:xfrm flipH="1" flipV="1">
            <a:off x="881924" y="6231443"/>
            <a:ext cx="6544945" cy="381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9"/>
            </p:custDataLst>
          </p:nvPr>
        </p:nvCxnSpPr>
        <p:spPr>
          <a:xfrm flipH="1">
            <a:off x="860334" y="4323903"/>
            <a:ext cx="6549390" cy="889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10"/>
            </p:custDataLst>
          </p:nvPr>
        </p:nvCxnSpPr>
        <p:spPr>
          <a:xfrm flipH="1" flipV="1">
            <a:off x="7389404" y="4321998"/>
            <a:ext cx="11430" cy="1909445"/>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11"/>
            </p:custDataLst>
          </p:nvPr>
        </p:nvCxnSpPr>
        <p:spPr>
          <a:xfrm flipH="1" flipV="1">
            <a:off x="4658904" y="2400488"/>
            <a:ext cx="16510" cy="1622425"/>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834255" y="2386965"/>
            <a:ext cx="6096000" cy="1400175"/>
          </a:xfrm>
          <a:prstGeom prst="rect">
            <a:avLst/>
          </a:prstGeom>
          <a:noFill/>
        </p:spPr>
        <p:txBody>
          <a:bodyPr wrap="square" rtlCol="0" anchor="t">
            <a:noAutofit/>
          </a:bodyPr>
          <a:lstStyle/>
          <a:p>
            <a:r>
              <a:rPr lang="en-US" altLang="zh-CN" sz="2400">
                <a:latin typeface="Times New Roman" panose="02020603050405020304" charset="0"/>
                <a:cs typeface="Times New Roman" panose="02020603050405020304" charset="0"/>
              </a:rPr>
              <a:t>On the one hand, researchers have argued that, to be effective, boards must </a:t>
            </a:r>
            <a:r>
              <a:rPr lang="en-US" altLang="zh-CN" sz="2400">
                <a:solidFill>
                  <a:srgbClr val="C00000"/>
                </a:solidFill>
                <a:latin typeface="Times New Roman" panose="02020603050405020304" charset="0"/>
                <a:cs typeface="Times New Roman" panose="02020603050405020304" charset="0"/>
              </a:rPr>
              <a:t>acquire strategic information</a:t>
            </a:r>
            <a:r>
              <a:rPr lang="en-US" altLang="zh-CN" sz="2400">
                <a:latin typeface="Times New Roman" panose="02020603050405020304" charset="0"/>
                <a:cs typeface="Times New Roman" panose="02020603050405020304" charset="0"/>
              </a:rPr>
              <a:t> from management, especially in exercising their advising function</a:t>
            </a:r>
            <a:endParaRPr lang="zh-CN" altLang="en-US" sz="2400">
              <a:latin typeface="Times New Roman" panose="02020603050405020304" charset="0"/>
              <a:cs typeface="Times New Roman" panose="02020603050405020304" charset="0"/>
            </a:endParaRPr>
          </a:p>
        </p:txBody>
      </p:sp>
      <p:cxnSp>
        <p:nvCxnSpPr>
          <p:cNvPr id="28" name="直接连接符 27"/>
          <p:cNvCxnSpPr/>
          <p:nvPr>
            <p:custDataLst>
              <p:tags r:id="rId12"/>
            </p:custDataLst>
          </p:nvPr>
        </p:nvCxnSpPr>
        <p:spPr>
          <a:xfrm flipH="1" flipV="1">
            <a:off x="10961914" y="2399853"/>
            <a:ext cx="16510" cy="1622425"/>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custDataLst>
              <p:tags r:id="rId13"/>
            </p:custDataLst>
          </p:nvPr>
        </p:nvCxnSpPr>
        <p:spPr>
          <a:xfrm flipH="1" flipV="1">
            <a:off x="885734" y="4299773"/>
            <a:ext cx="11430" cy="1909445"/>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jVmOGZkMmFkYjU3NGZlODUwNmU5NWFiYTJhMjNmMDQ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68.55,&quot;left&quot;:83.6,&quot;top&quot;:115.15,&quot;width&quot;:789.0113385826771}"/>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68.55,&quot;left&quot;:83.6,&quot;top&quot;:115.15,&quot;width&quot;:789.0113385826771}"/>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68.55,&quot;left&quot;:83.6,&quot;top&quot;:115.15,&quot;width&quot;:789.0113385826771}"/>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68.55,&quot;left&quot;:83.6,&quot;top&quot;:115.15,&quot;width&quot;:789.0113385826771}"/>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68.55,&quot;left&quot;:83.6,&quot;top&quot;:115.15,&quot;width&quot;:789.0113385826771}"/>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68.55,&quot;left&quot;:83.6,&quot;top&quot;:115.15,&quot;width&quot;:789.0113385826771}"/>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68.55,&quot;left&quot;:83.6,&quot;top&quot;:115.15,&quot;width&quot;:789.0113385826771}"/>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68.55,&quot;left&quot;:83.6,&quot;top&quot;:115.15,&quot;width&quot;:789.0113385826771}"/>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68.55,&quot;left&quot;:83.6,&quot;top&quot;:115.15,&quot;width&quot;:789.0113385826771}"/>
</p:tagLst>
</file>

<file path=ppt/tags/tag19.xml><?xml version="1.0" encoding="utf-8"?>
<p:tagLst xmlns:a="http://schemas.openxmlformats.org/drawingml/2006/main" xmlns:r="http://schemas.openxmlformats.org/officeDocument/2006/relationships" xmlns:p="http://schemas.openxmlformats.org/presentationml/2006/main">
  <p:tag name="ISLIDE.ICON" val="#393945;#394062;#394051;"/>
</p:tagLst>
</file>

<file path=ppt/tags/tag2.xml><?xml version="1.0" encoding="utf-8"?>
<p:tagLst xmlns:a="http://schemas.openxmlformats.org/drawingml/2006/main" xmlns:r="http://schemas.openxmlformats.org/officeDocument/2006/relationships" xmlns:p="http://schemas.openxmlformats.org/presentationml/2006/main">
  <p:tag name="PA" val="v5.2.9"/>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55.93125984251964,&quot;left&quot;:57.481023622047246,&quot;top&quot;:126.68354330708662,&quot;width&quot;:377.2531496062992}"/>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55.93125984251964,&quot;left&quot;:57.481023622047246,&quot;top&quot;:126.68354330708662,&quot;width&quot;:377.2531496062992}"/>
</p:tagLst>
</file>

<file path=ppt/tags/tag22.xml><?xml version="1.0" encoding="utf-8"?>
<p:tagLst xmlns:a="http://schemas.openxmlformats.org/drawingml/2006/main" xmlns:r="http://schemas.openxmlformats.org/officeDocument/2006/relationships" xmlns:p="http://schemas.openxmlformats.org/presentationml/2006/main">
  <p:tag name="PA" val="v5.2.9"/>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465.0648031496063,&quot;left&quot;:33.15,&quot;top&quot;:65.75,&quot;width&quot;:944.9428346456692}"/>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465.0648031496063,&quot;left&quot;:33.15,&quot;top&quot;:65.75,&quot;width&quot;:944.9428346456692}"/>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465.0648031496063,&quot;left&quot;:33.15,&quot;top&quot;:65.75,&quot;width&quot;:944.9428346456692}"/>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465.0648031496063,&quot;left&quot;:33.15,&quot;top&quot;:65.75,&quot;width&quot;:944.9428346456692}"/>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465.0648031496063,&quot;left&quot;:33.15,&quot;top&quot;:65.75,&quot;width&quot;:944.9428346456692}"/>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465.0648031496063,&quot;left&quot;:33.15,&quot;top&quot;:65.75,&quot;width&quot;:944.9428346456692}"/>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465.0648031496063,&quot;left&quot;:33.15,&quot;top&quot;:65.75,&quot;width&quot;:944.9428346456692}"/>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465.0648031496063,&quot;left&quot;:33.15,&quot;top&quot;:65.75,&quot;width&quot;:944.9428346456692}"/>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456.71480314960627,&quot;left&quot;:41.65,&quot;top&quot;:74.1,&quot;width&quot;:936.4428346456692}"/>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456.71480314960627,&quot;left&quot;:41.65,&quot;top&quot;:74.1,&quot;width&quot;:936.4428346456692}"/>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465.0648031496063,&quot;left&quot;:33.15,&quot;top&quot;:65.75,&quot;width&quot;:944.9428346456692}"/>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22.4,&quot;left&quot;:72,&quot;top&quot;:136.8,&quot;width&quot;:828.8647637795275}"/>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22.4,&quot;left&quot;:72,&quot;top&quot;:136.8,&quot;width&quot;:828.8647637795275}"/>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22.4,&quot;left&quot;:72,&quot;top&quot;:136.8,&quot;width&quot;:828.8647637795275}"/>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22.4,&quot;left&quot;:72,&quot;top&quot;:136.8,&quot;width&quot;:828.8647637795275}"/>
</p:tagLst>
</file>

<file path=ppt/tags/tag4.xml><?xml version="1.0" encoding="utf-8"?>
<p:tagLst xmlns:a="http://schemas.openxmlformats.org/drawingml/2006/main" xmlns:r="http://schemas.openxmlformats.org/officeDocument/2006/relationships" xmlns:p="http://schemas.openxmlformats.org/presentationml/2006/main">
  <p:tag name="ISLIDE.ICON" val="#393945;#394062;#394051;"/>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22.4,&quot;left&quot;:72,&quot;top&quot;:136.8,&quot;width&quot;:828.8647637795275}"/>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22.4,&quot;left&quot;:72,&quot;top&quot;:136.8,&quot;width&quot;:828.8647637795275}"/>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22.4,&quot;left&quot;:72,&quot;top&quot;:136.8,&quot;width&quot;:828.8647637795275}"/>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22.4,&quot;left&quot;:72,&quot;top&quot;:136.8,&quot;width&quot;:828.8647637795275}"/>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22.4,&quot;left&quot;:72,&quot;top&quot;:136.8,&quot;width&quot;:828.8647637795275}"/>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22.4,&quot;left&quot;:72,&quot;top&quot;:136.8,&quot;width&quot;:828.8647637795275}"/>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22.4,&quot;left&quot;:72,&quot;top&quot;:136.8,&quot;width&quot;:828.8647637795275}"/>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22.4,&quot;left&quot;:72,&quot;top&quot;:136.8,&quot;width&quot;:828.8647637795275}"/>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22.4,&quot;left&quot;:72,&quot;top&quot;:136.8,&quot;width&quot;:828.8647637795275}"/>
</p:tagLst>
</file>

<file path=ppt/tags/tag49.xml><?xml version="1.0" encoding="utf-8"?>
<p:tagLst xmlns:a="http://schemas.openxmlformats.org/drawingml/2006/main" xmlns:r="http://schemas.openxmlformats.org/officeDocument/2006/relationships" xmlns:p="http://schemas.openxmlformats.org/presentationml/2006/main">
  <p:tag name="ISLIDE.ICON" val="#405094;#405320;#407150;#407153;#407188;#40718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68.55,&quot;left&quot;:83.6,&quot;top&quot;:115.15,&quot;width&quot;:789.0113385826771}"/>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63.57472440944883,&quot;left&quot;:460.6893700787402,&quot;top&quot;:123.26251968503936,&quot;width&quot;:437.52771653543306}"/>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63.57472440944883,&quot;left&quot;:460.6893700787402,&quot;top&quot;:123.26251968503936,&quot;width&quot;:437.52771653543306}"/>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63.57472440944883,&quot;left&quot;:460.6893700787402,&quot;top&quot;:123.26251968503936,&quot;width&quot;:437.52771653543306}"/>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63.57472440944883,&quot;left&quot;:460.6893700787402,&quot;top&quot;:123.26251968503936,&quot;width&quot;:437.52771653543306}"/>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63.57472440944883,&quot;left&quot;:460.6893700787402,&quot;top&quot;:123.26251968503936,&quot;width&quot;:437.52771653543306}"/>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63.57472440944883,&quot;left&quot;:460.6893700787402,&quot;top&quot;:123.26251968503936,&quot;width&quot;:437.52771653543306}"/>
</p:tagLst>
</file>

<file path=ppt/tags/tag58.xml><?xml version="1.0" encoding="utf-8"?>
<p:tagLst xmlns:a="http://schemas.openxmlformats.org/drawingml/2006/main" xmlns:r="http://schemas.openxmlformats.org/officeDocument/2006/relationships" xmlns:p="http://schemas.openxmlformats.org/presentationml/2006/main">
  <p:tag name="PA" val="v5.2.9"/>
</p:tagLst>
</file>

<file path=ppt/tags/tag59.xml><?xml version="1.0" encoding="utf-8"?>
<p:tagLst xmlns:a="http://schemas.openxmlformats.org/drawingml/2006/main" xmlns:r="http://schemas.openxmlformats.org/officeDocument/2006/relationships" xmlns:p="http://schemas.openxmlformats.org/presentationml/2006/main">
  <p:tag name="PA" val="v5.2.9"/>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68.55,&quot;left&quot;:83.6,&quot;top&quot;:115.15,&quot;width&quot;:789.0113385826771}"/>
</p:tagLst>
</file>

<file path=ppt/tags/tag60.xml><?xml version="1.0" encoding="utf-8"?>
<p:tagLst xmlns:a="http://schemas.openxmlformats.org/drawingml/2006/main" xmlns:r="http://schemas.openxmlformats.org/officeDocument/2006/relationships" xmlns:p="http://schemas.openxmlformats.org/presentationml/2006/main">
  <p:tag name="PA" val="v5.2.9"/>
</p:tagLst>
</file>

<file path=ppt/tags/tag61.xml><?xml version="1.0" encoding="utf-8"?>
<p:tagLst xmlns:a="http://schemas.openxmlformats.org/drawingml/2006/main" xmlns:r="http://schemas.openxmlformats.org/officeDocument/2006/relationships" xmlns:p="http://schemas.openxmlformats.org/presentationml/2006/main">
  <p:tag name="PA" val="v5.2.9"/>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68.55,&quot;left&quot;:83.6,&quot;top&quot;:115.15,&quot;width&quot;:789.0113385826771}"/>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68.55,&quot;left&quot;:83.6,&quot;top&quot;:115.15,&quot;width&quot;:789.0113385826771}"/>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68.55,&quot;left&quot;:83.6,&quot;top&quot;:115.15,&quot;width&quot;:789.0113385826771}"/>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9B0D14"/>
      </a:accent1>
      <a:accent2>
        <a:srgbClr val="002060"/>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Microsoft YaHei Light"/>
        <a:ea typeface="微软雅黑"/>
        <a:cs typeface=""/>
      </a:majorFont>
      <a:minorFont>
        <a:latin typeface="微软雅黑"/>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2344</Words>
  <Application>Microsoft Office PowerPoint</Application>
  <PresentationFormat>宽屏</PresentationFormat>
  <Paragraphs>207</Paragraphs>
  <Slides>27</Slides>
  <Notes>27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27</vt:i4>
      </vt:variant>
    </vt:vector>
  </HeadingPairs>
  <TitlesOfParts>
    <vt:vector size="37" baseType="lpstr">
      <vt:lpstr>Facon</vt:lpstr>
      <vt:lpstr>Microsoft YaHei Light</vt:lpstr>
      <vt:lpstr>等线</vt:lpstr>
      <vt:lpstr>黑体</vt:lpstr>
      <vt:lpstr>思源宋体 CN Heavy</vt:lpstr>
      <vt:lpstr>微软雅黑</vt:lpstr>
      <vt:lpstr>微软雅黑 Light</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按时 吃饭</dc:creator>
  <cp:lastModifiedBy>川 马</cp:lastModifiedBy>
  <cp:revision>284</cp:revision>
  <dcterms:created xsi:type="dcterms:W3CDTF">2020-04-11T01:02:00Z</dcterms:created>
  <dcterms:modified xsi:type="dcterms:W3CDTF">2025-06-25T00:45:41Z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68AA88DFCF1A438B9D0965BA0D4AFE75_13</vt:lpwstr>
  </property>
  <property fmtid="{D5CDD505-2E9C-101B-9397-08002B2CF9AE}" pid="3" name="KSOProductBuildVer">
    <vt:lpwstr>2052-12.1.0.20784</vt:lpwstr>
  </property>
</Properties>
</file>